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3FC9D-F532-4DC8-80B2-2B20C667717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3AA26-DE02-4D24-8F8E-393E796E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0341A-3702-403A-8382-8ECEA21C95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0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4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9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5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1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4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1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6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69A24B3-43B2-4A1E-9DF0-233CCDEC72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D8058A9-53AA-4177-8004-4D39FE00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4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C5F7-A1ED-4535-8F60-A763412FF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Argumentative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53DC3-8895-4BE9-98A4-1F3B062E29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Art of Persuasion</a:t>
            </a:r>
          </a:p>
        </p:txBody>
      </p:sp>
    </p:spTree>
    <p:extLst>
      <p:ext uri="{BB962C8B-B14F-4D97-AF65-F5344CB8AC3E}">
        <p14:creationId xmlns:p14="http://schemas.microsoft.com/office/powerpoint/2010/main" val="150331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A195-EEA1-4D46-976A-1BB2D2DB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016943"/>
          </a:xfrm>
        </p:spPr>
        <p:txBody>
          <a:bodyPr/>
          <a:lstStyle/>
          <a:p>
            <a:r>
              <a:rPr lang="en-US" dirty="0"/>
              <a:t>Writing a Persuasive Essay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AA444-B6A2-4FD1-83B0-E131F2C0D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96558"/>
            <a:ext cx="10058400" cy="5155257"/>
          </a:xfrm>
        </p:spPr>
        <p:txBody>
          <a:bodyPr>
            <a:normAutofit/>
          </a:bodyPr>
          <a:lstStyle/>
          <a:p>
            <a:r>
              <a:rPr lang="en-US" sz="2800" dirty="0"/>
              <a:t>Writing a persuasive essay is like being a lawyer arguing a case before a jury.</a:t>
            </a:r>
          </a:p>
          <a:p>
            <a:r>
              <a:rPr lang="en-US" sz="2800" dirty="0"/>
              <a:t>You must take a stand either “for” or “against” and build the strongest possible argument to win over your reader.</a:t>
            </a:r>
          </a:p>
          <a:p>
            <a:r>
              <a:rPr lang="en-US" sz="2800" dirty="0"/>
              <a:t>It is your job to convince the reader to accept a particular point of view or take a specific action.</a:t>
            </a:r>
          </a:p>
          <a:p>
            <a:r>
              <a:rPr lang="en-US" sz="2800" dirty="0"/>
              <a:t>You must have a solid understanding of both sides of the issue.</a:t>
            </a:r>
          </a:p>
          <a:p>
            <a:r>
              <a:rPr lang="en-US" sz="2800" dirty="0"/>
              <a:t>A good persuasive essay demonstrates not only why the writer’s opinion is correct, but also why the opposing view is incorrect.</a:t>
            </a:r>
          </a:p>
        </p:txBody>
      </p:sp>
    </p:spTree>
    <p:extLst>
      <p:ext uri="{BB962C8B-B14F-4D97-AF65-F5344CB8AC3E}">
        <p14:creationId xmlns:p14="http://schemas.microsoft.com/office/powerpoint/2010/main" val="363980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EB0B-EEC0-44EC-B3E1-BF15556F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Prewriting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DE0A-0728-4B04-A08A-F93BC0087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Choose a position.</a:t>
            </a:r>
          </a:p>
          <a:p>
            <a:r>
              <a:rPr lang="en-US" sz="4000" dirty="0"/>
              <a:t>Understand the audience.</a:t>
            </a:r>
          </a:p>
          <a:p>
            <a:r>
              <a:rPr lang="en-US" sz="4000" dirty="0"/>
              <a:t>Do some research.</a:t>
            </a:r>
          </a:p>
          <a:p>
            <a:r>
              <a:rPr lang="en-US" sz="4000" dirty="0"/>
              <a:t>Identify the most convincing evidence.</a:t>
            </a:r>
          </a:p>
          <a:p>
            <a:r>
              <a:rPr lang="en-US" sz="4000" dirty="0"/>
              <a:t>Organize your ideas.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2453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9F832-D68A-476E-8615-ADAF871E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7823"/>
            <a:ext cx="10058400" cy="935954"/>
          </a:xfrm>
        </p:spPr>
        <p:txBody>
          <a:bodyPr/>
          <a:lstStyle/>
          <a:p>
            <a:r>
              <a:rPr lang="en-US" dirty="0"/>
              <a:t>Step 2: 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86C46-81FE-45BA-8274-5076130FA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31363"/>
            <a:ext cx="10058400" cy="501842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Introduction: Never start with a question. Use an emphatic statement or an important quote. Make your thesis statement/claim strong.</a:t>
            </a:r>
          </a:p>
          <a:p>
            <a:r>
              <a:rPr lang="en-US" sz="2800" dirty="0"/>
              <a:t>Body Paragraph: These need to be centered around separate points that support your argument. Each paragraph states a facts and then provides explanation and evidence why this is true.</a:t>
            </a:r>
          </a:p>
          <a:p>
            <a:r>
              <a:rPr lang="en-US" sz="2800" dirty="0"/>
              <a:t>Counter Argument: You may want to take an argument from the “other side” and disprove it. This makes your argument stronger.</a:t>
            </a:r>
          </a:p>
          <a:p>
            <a:r>
              <a:rPr lang="en-US" sz="2800" dirty="0"/>
              <a:t>Conclusion: You need to summarize your most important evidence. Here is where you will encourage the reader to adopt your perspective. Your closing sentence should provoke action by the reader.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883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9A94-8B6F-41FB-935B-C154C9385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25403"/>
            <a:ext cx="10058400" cy="756340"/>
          </a:xfrm>
        </p:spPr>
        <p:txBody>
          <a:bodyPr>
            <a:noAutofit/>
          </a:bodyPr>
          <a:lstStyle/>
          <a:p>
            <a:r>
              <a:rPr lang="en-US" dirty="0"/>
              <a:t>Step 3: Revising &amp; EDITING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1308B-0918-4F91-8482-FA9DA25B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301" y="881743"/>
            <a:ext cx="10885118" cy="5617028"/>
          </a:xfrm>
        </p:spPr>
        <p:txBody>
          <a:bodyPr>
            <a:normAutofit/>
          </a:bodyPr>
          <a:lstStyle/>
          <a:p>
            <a:r>
              <a:rPr lang="en-US" sz="2400" dirty="0"/>
              <a:t>During the revision phase, ask yourself the following questions: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Does the essay present a firm position on the issue?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Is the position supported by relevant facts, statistics, quotes, and examples?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Does the essay open with an effective “hook”?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Does each paragraph offer compelling evidence focused on a single supporting point?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Is the opposing point of view presented and convincingly refuted?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Does the concluding paragraph convey the value of your opinion and urge the reader to think or act?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Have you varied your sentence structure? Is the word choice precise? Do the transitions between sentences and paragraphs help the reader’s understanding?</a:t>
            </a:r>
          </a:p>
        </p:txBody>
      </p:sp>
    </p:spTree>
    <p:extLst>
      <p:ext uri="{BB962C8B-B14F-4D97-AF65-F5344CB8AC3E}">
        <p14:creationId xmlns:p14="http://schemas.microsoft.com/office/powerpoint/2010/main" val="347571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D57C-3FF4-41D6-AAD1-D246EE3B3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Publishing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54325-77D4-4C32-9DEB-1258DA198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872313"/>
          </a:xfrm>
        </p:spPr>
        <p:txBody>
          <a:bodyPr>
            <a:normAutofit/>
          </a:bodyPr>
          <a:lstStyle/>
          <a:p>
            <a:r>
              <a:rPr lang="en-US" sz="3200" dirty="0"/>
              <a:t>Follow the Final Draft Procedures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2D056F-2D36-4327-A32C-6C4D7725CC6B}"/>
              </a:ext>
            </a:extLst>
          </p:cNvPr>
          <p:cNvSpPr txBox="1">
            <a:spLocks/>
          </p:cNvSpPr>
          <p:nvPr/>
        </p:nvSpPr>
        <p:spPr>
          <a:xfrm>
            <a:off x="1066800" y="269109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STEP 5: Proofreading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46C5481-53C9-45C8-BED3-F4B97024B5EC}"/>
              </a:ext>
            </a:extLst>
          </p:cNvPr>
          <p:cNvSpPr txBox="1">
            <a:spLocks/>
          </p:cNvSpPr>
          <p:nvPr/>
        </p:nvSpPr>
        <p:spPr>
          <a:xfrm>
            <a:off x="1066800" y="4327868"/>
            <a:ext cx="10058400" cy="872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Always read your final draft one last time to check for mistakes.</a:t>
            </a:r>
          </a:p>
        </p:txBody>
      </p:sp>
    </p:spTree>
    <p:extLst>
      <p:ext uri="{BB962C8B-B14F-4D97-AF65-F5344CB8AC3E}">
        <p14:creationId xmlns:p14="http://schemas.microsoft.com/office/powerpoint/2010/main" val="81862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E9F29-0118-48CA-A470-106F08443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031017"/>
          </a:xfrm>
        </p:spPr>
        <p:txBody>
          <a:bodyPr/>
          <a:lstStyle/>
          <a:p>
            <a:r>
              <a:rPr lang="en-US" dirty="0"/>
              <a:t>Your Task : A Persuasive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DF5AB-D7CA-423F-A0C8-D51094DD2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77447"/>
            <a:ext cx="10058400" cy="5398717"/>
          </a:xfrm>
        </p:spPr>
        <p:txBody>
          <a:bodyPr>
            <a:normAutofit/>
          </a:bodyPr>
          <a:lstStyle/>
          <a:p>
            <a:r>
              <a:rPr lang="en-US" sz="2400" dirty="0"/>
              <a:t>We are writing these to Mr. Neal. Know your audience!</a:t>
            </a:r>
          </a:p>
          <a:p>
            <a:r>
              <a:rPr lang="en-US" sz="2400" dirty="0"/>
              <a:t>Choose one of the following Topics: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Lunch Choices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Media Center Resources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Renaissance Celebration Ideas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Study Hall Class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Bullying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School Day Start Time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Dress Code – Uniforms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Cell Phone Use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If you think of another topic, please clear it with your teacher FIRST!</a:t>
            </a:r>
          </a:p>
        </p:txBody>
      </p:sp>
    </p:spTree>
    <p:extLst>
      <p:ext uri="{BB962C8B-B14F-4D97-AF65-F5344CB8AC3E}">
        <p14:creationId xmlns:p14="http://schemas.microsoft.com/office/powerpoint/2010/main" val="156889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B590-CA6B-4277-8B9A-88C6463D3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765175"/>
          </a:xfrm>
        </p:spPr>
        <p:txBody>
          <a:bodyPr>
            <a:noAutofit/>
          </a:bodyPr>
          <a:lstStyle/>
          <a:p>
            <a:r>
              <a:rPr lang="en-US" sz="4800" dirty="0"/>
              <a:t>Argumentative Essay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A6468-051B-49A4-87EC-3E9A9B5B2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5524"/>
            <a:ext cx="10515600" cy="5540375"/>
          </a:xfrm>
        </p:spPr>
        <p:txBody>
          <a:bodyPr>
            <a:normAutofit fontScale="92500"/>
          </a:bodyPr>
          <a:lstStyle/>
          <a:p>
            <a:pPr marL="514350" indent="-514350">
              <a:defRPr/>
            </a:pPr>
            <a:r>
              <a:rPr lang="en-US" sz="3600" dirty="0">
                <a:cs typeface="Times New Roman" panose="02020603050405020304" pitchFamily="18" charset="0"/>
              </a:rPr>
              <a:t>In the texts that you have been reading, there are elements that you may agree or disagree with.</a:t>
            </a:r>
          </a:p>
          <a:p>
            <a:pPr marL="514350" indent="-514350">
              <a:defRPr/>
            </a:pPr>
            <a:r>
              <a:rPr lang="en-US" sz="3600" dirty="0">
                <a:cs typeface="Times New Roman" panose="02020603050405020304" pitchFamily="18" charset="0"/>
              </a:rPr>
              <a:t>Choose the prompt below that is associated with the text you are reading. Copy this in your journal.</a:t>
            </a:r>
          </a:p>
          <a:p>
            <a:pPr marL="514350" indent="-514350">
              <a:defRPr/>
            </a:pPr>
            <a:endParaRPr lang="en-US" sz="3600" dirty="0">
              <a:cs typeface="Times New Roman" panose="02020603050405020304" pitchFamily="18" charset="0"/>
            </a:endParaRPr>
          </a:p>
          <a:p>
            <a:pPr marL="514350" indent="-514350">
              <a:defRPr/>
            </a:pPr>
            <a:endParaRPr lang="en-US" sz="3600" dirty="0">
              <a:cs typeface="Times New Roman" panose="02020603050405020304" pitchFamily="18" charset="0"/>
            </a:endParaRPr>
          </a:p>
          <a:p>
            <a:pPr marL="514350" indent="-514350">
              <a:defRPr/>
            </a:pPr>
            <a:endParaRPr lang="en-US" sz="3600" dirty="0">
              <a:cs typeface="Times New Roman" panose="02020603050405020304" pitchFamily="18" charset="0"/>
            </a:endParaRPr>
          </a:p>
          <a:p>
            <a:pPr marL="514350" indent="-514350">
              <a:defRPr/>
            </a:pPr>
            <a:r>
              <a:rPr lang="en-US" sz="3600" dirty="0">
                <a:cs typeface="Times New Roman" panose="02020603050405020304" pitchFamily="18" charset="0"/>
              </a:rPr>
              <a:t>Write an essay supporting your opinion. </a:t>
            </a:r>
          </a:p>
          <a:p>
            <a:pPr marL="514350" indent="-514350">
              <a:defRPr/>
            </a:pPr>
            <a:r>
              <a:rPr lang="en-US" sz="3600" dirty="0">
                <a:cs typeface="Times New Roman" panose="02020603050405020304" pitchFamily="18" charset="0"/>
              </a:rPr>
              <a:t>Give </a:t>
            </a:r>
            <a:r>
              <a:rPr lang="en-US" sz="3600" u="sng" dirty="0">
                <a:cs typeface="Times New Roman" panose="02020603050405020304" pitchFamily="18" charset="0"/>
              </a:rPr>
              <a:t>Supporting Details</a:t>
            </a:r>
            <a:r>
              <a:rPr lang="en-US" sz="3600" dirty="0">
                <a:cs typeface="Times New Roman" panose="02020603050405020304" pitchFamily="18" charset="0"/>
              </a:rPr>
              <a:t> and </a:t>
            </a:r>
            <a:r>
              <a:rPr lang="en-US" sz="3600" u="sng" dirty="0">
                <a:cs typeface="Times New Roman" panose="02020603050405020304" pitchFamily="18" charset="0"/>
              </a:rPr>
              <a:t>Cite</a:t>
            </a:r>
            <a:r>
              <a:rPr lang="en-US" sz="3600" dirty="0">
                <a:cs typeface="Times New Roman" panose="02020603050405020304" pitchFamily="18" charset="0"/>
              </a:rPr>
              <a:t> evidence from the text.</a:t>
            </a:r>
          </a:p>
          <a:p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85E100-32E4-4979-8508-9AD679DBEC89}"/>
              </a:ext>
            </a:extLst>
          </p:cNvPr>
          <p:cNvSpPr txBox="1"/>
          <p:nvPr/>
        </p:nvSpPr>
        <p:spPr>
          <a:xfrm>
            <a:off x="7340600" y="3103212"/>
            <a:ext cx="462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j-lt"/>
              </a:rPr>
              <a:t>Freak the Mighty</a:t>
            </a:r>
          </a:p>
          <a:p>
            <a:r>
              <a:rPr lang="en-US" sz="2800" dirty="0">
                <a:latin typeface="+mj-lt"/>
              </a:rPr>
              <a:t>Should minors be allowed to speak at parole hearings?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564228-0297-49FE-B94C-DA5B35AA1573}"/>
              </a:ext>
            </a:extLst>
          </p:cNvPr>
          <p:cNvSpPr txBox="1"/>
          <p:nvPr/>
        </p:nvSpPr>
        <p:spPr>
          <a:xfrm>
            <a:off x="457200" y="3103213"/>
            <a:ext cx="627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j-lt"/>
              </a:rPr>
              <a:t>Among the Hidden</a:t>
            </a:r>
          </a:p>
          <a:p>
            <a:r>
              <a:rPr lang="en-US" sz="2800" dirty="0">
                <a:latin typeface="+mj-lt"/>
              </a:rPr>
              <a:t>Do you agree or disagree with laws that are designed for population control?</a:t>
            </a:r>
          </a:p>
        </p:txBody>
      </p:sp>
    </p:spTree>
    <p:extLst>
      <p:ext uri="{BB962C8B-B14F-4D97-AF65-F5344CB8AC3E}">
        <p14:creationId xmlns:p14="http://schemas.microsoft.com/office/powerpoint/2010/main" val="2593940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30</TotalTime>
  <Words>557</Words>
  <Application>Microsoft Office PowerPoint</Application>
  <PresentationFormat>Widescreen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Rockwell</vt:lpstr>
      <vt:lpstr>Rockwell Condensed</vt:lpstr>
      <vt:lpstr>Wingdings</vt:lpstr>
      <vt:lpstr>Wood Type</vt:lpstr>
      <vt:lpstr>Argumentative Writing</vt:lpstr>
      <vt:lpstr>Writing a Persuasive Essay </vt:lpstr>
      <vt:lpstr>Step 1: Prewriting </vt:lpstr>
      <vt:lpstr>Step 2: Drafting</vt:lpstr>
      <vt:lpstr>Step 3: Revising &amp; EDITING</vt:lpstr>
      <vt:lpstr>STEP 4: Publishing</vt:lpstr>
      <vt:lpstr>Your Task : A Persuasive Letter</vt:lpstr>
      <vt:lpstr>Argumentative Essay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Writing</dc:title>
  <dc:creator>Sally C. Shoemaker</dc:creator>
  <cp:lastModifiedBy>Sally C. Shoemaker</cp:lastModifiedBy>
  <cp:revision>5</cp:revision>
  <dcterms:created xsi:type="dcterms:W3CDTF">2020-03-03T19:08:21Z</dcterms:created>
  <dcterms:modified xsi:type="dcterms:W3CDTF">2020-03-04T13:19:53Z</dcterms:modified>
</cp:coreProperties>
</file>