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96" r:id="rId3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1" autoAdjust="0"/>
    <p:restoredTop sz="94660"/>
  </p:normalViewPr>
  <p:slideViewPr>
    <p:cSldViewPr snapToGrid="0">
      <p:cViewPr>
        <p:scale>
          <a:sx n="100" d="100"/>
          <a:sy n="100" d="100"/>
        </p:scale>
        <p:origin x="15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23FC9D-F532-4DC8-80B2-2B20C667717F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B3AA26-DE02-4D24-8F8E-393E796EB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7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3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2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2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5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3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4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6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5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69A24B3-43B2-4A1E-9DF0-233CCDEC729A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D8058A9-53AA-4177-8004-4D39FE00B0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6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C5F7-A1ED-4535-8F60-A763412FF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547" y="99543"/>
            <a:ext cx="2400905" cy="535141"/>
          </a:xfrm>
        </p:spPr>
        <p:txBody>
          <a:bodyPr/>
          <a:lstStyle/>
          <a:p>
            <a:pPr algn="ctr"/>
            <a:r>
              <a:rPr lang="en-US" sz="1800" dirty="0"/>
              <a:t>Argumentative Writing: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53DC3-8895-4BE9-98A4-1F3B062E2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855" y="680556"/>
            <a:ext cx="3423791" cy="535141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The Art of Persuasion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7CB890-5032-4267-AA64-7BB5D90DAD87}"/>
              </a:ext>
            </a:extLst>
          </p:cNvPr>
          <p:cNvSpPr txBox="1">
            <a:spLocks/>
          </p:cNvSpPr>
          <p:nvPr/>
        </p:nvSpPr>
        <p:spPr>
          <a:xfrm>
            <a:off x="2228547" y="1064022"/>
            <a:ext cx="2400905" cy="408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Writing a Persuasive Essay	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CC99B3-DE2B-4388-A2F3-1F9511D4E6EE}"/>
              </a:ext>
            </a:extLst>
          </p:cNvPr>
          <p:cNvSpPr txBox="1">
            <a:spLocks/>
          </p:cNvSpPr>
          <p:nvPr/>
        </p:nvSpPr>
        <p:spPr>
          <a:xfrm>
            <a:off x="386691" y="1534415"/>
            <a:ext cx="5850467" cy="2041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Writing a persuasive essay is like being a _______________ arguing a case before a _________________.</a:t>
            </a:r>
          </a:p>
          <a:p>
            <a:r>
              <a:rPr lang="en-US" sz="1400" dirty="0"/>
              <a:t>You must take a stand either “_______” or “_______________” and build the strongest possible ________________ to win over your reader.</a:t>
            </a:r>
          </a:p>
          <a:p>
            <a:r>
              <a:rPr lang="en-US" sz="1400" dirty="0"/>
              <a:t>It is your ___________ to ________________ the reader to accept a particular _______________ of ____________ or take a specific ____________________.</a:t>
            </a:r>
          </a:p>
          <a:p>
            <a:r>
              <a:rPr lang="en-US" sz="1400" dirty="0"/>
              <a:t>You must have a solid understanding of ______________ sides of the issue.</a:t>
            </a:r>
          </a:p>
          <a:p>
            <a:r>
              <a:rPr lang="en-US" sz="1400" dirty="0"/>
              <a:t>A good persuasive essay demonstrates not only why the writer’s opinion is _________________, but also why the opposing view is __________________.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C77FFE3-823A-4C9B-A90D-7AAAFC2EB049}"/>
              </a:ext>
            </a:extLst>
          </p:cNvPr>
          <p:cNvSpPr txBox="1">
            <a:spLocks/>
          </p:cNvSpPr>
          <p:nvPr/>
        </p:nvSpPr>
        <p:spPr>
          <a:xfrm>
            <a:off x="2140349" y="3625981"/>
            <a:ext cx="2343150" cy="268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Step 1: Prewriting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4C9D9B4-92A4-468C-BB32-BBD3861C27BD}"/>
              </a:ext>
            </a:extLst>
          </p:cNvPr>
          <p:cNvSpPr txBox="1">
            <a:spLocks/>
          </p:cNvSpPr>
          <p:nvPr/>
        </p:nvSpPr>
        <p:spPr>
          <a:xfrm>
            <a:off x="407858" y="4029084"/>
            <a:ext cx="5829300" cy="14985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Choose a ______________________.</a:t>
            </a:r>
          </a:p>
          <a:p>
            <a:r>
              <a:rPr lang="en-US" sz="1400" dirty="0"/>
              <a:t>Understand the ________________________.</a:t>
            </a:r>
          </a:p>
          <a:p>
            <a:r>
              <a:rPr lang="en-US" sz="1400" dirty="0"/>
              <a:t>Do some ________________________________.</a:t>
            </a:r>
          </a:p>
          <a:p>
            <a:r>
              <a:rPr lang="en-US" sz="1400" dirty="0"/>
              <a:t>Identify the most convincing ___________________________.</a:t>
            </a:r>
          </a:p>
          <a:p>
            <a:r>
              <a:rPr lang="en-US" sz="1400" dirty="0"/>
              <a:t>___________________________ your ideas.</a:t>
            </a:r>
          </a:p>
          <a:p>
            <a:endParaRPr lang="en-US" sz="1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07B0A-8AB2-4A6C-80C6-E5AF0887CF39}"/>
              </a:ext>
            </a:extLst>
          </p:cNvPr>
          <p:cNvSpPr txBox="1">
            <a:spLocks/>
          </p:cNvSpPr>
          <p:nvPr/>
        </p:nvSpPr>
        <p:spPr>
          <a:xfrm>
            <a:off x="2515755" y="5513791"/>
            <a:ext cx="1613505" cy="297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Step 2: Drafting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2E17AB2-0C44-4772-9784-D3333627C9B2}"/>
              </a:ext>
            </a:extLst>
          </p:cNvPr>
          <p:cNvSpPr txBox="1">
            <a:spLocks/>
          </p:cNvSpPr>
          <p:nvPr/>
        </p:nvSpPr>
        <p:spPr>
          <a:xfrm>
            <a:off x="244929" y="5811189"/>
            <a:ext cx="6368142" cy="3159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 dirty="0"/>
              <a:t>Introduction: Never start with a ______________________. Use an emphatic ___________________ or an important ___________________. Make your thesis statement/claim strong.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Body Paragraph: These need to be centered around separate _____________ that support your argument. Each paragraph states a _____________ and then provides _________________ and ___________________ why this is true.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Counter Argument: You may want to take an argument from the “__________ _____________” and ______________ it. This makes your argument stronger.</a:t>
            </a:r>
          </a:p>
          <a:p>
            <a:pPr>
              <a:lnSpc>
                <a:spcPct val="110000"/>
              </a:lnSpc>
            </a:pPr>
            <a:r>
              <a:rPr lang="en-US" sz="1400" dirty="0"/>
              <a:t>Conclusion: You need to ______________ your most ______________ evidence. Here is where you will encourage the reader to adopt your perspective. Your closing sentence should provoke _________ by the reader.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331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7638A8F-2A35-4385-900E-314B776842D3}"/>
              </a:ext>
            </a:extLst>
          </p:cNvPr>
          <p:cNvSpPr txBox="1">
            <a:spLocks/>
          </p:cNvSpPr>
          <p:nvPr/>
        </p:nvSpPr>
        <p:spPr>
          <a:xfrm>
            <a:off x="1038223" y="133241"/>
            <a:ext cx="4572000" cy="13979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5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Step 3: Revising &amp; EDITING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B88471-821E-43B8-B39E-F59AB42C8242}"/>
              </a:ext>
            </a:extLst>
          </p:cNvPr>
          <p:cNvSpPr txBox="1">
            <a:spLocks/>
          </p:cNvSpPr>
          <p:nvPr/>
        </p:nvSpPr>
        <p:spPr>
          <a:xfrm>
            <a:off x="693963" y="626726"/>
            <a:ext cx="5470071" cy="441199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137160" indent="-13716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0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5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0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5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600" dirty="0"/>
              <a:t>During the revision phase, ask yourself the following questions: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Does the essay present a firm _______________ on the issue?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Is the position _____________ by relevant _________, __________, _____________, and ________________?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Does the essay open with an effective “_________________”?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Does each paragraph offer compelling ___________________ focused on a ______________________ supporting point?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Is the _____________________ point of view presented and convincingly refuted?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Does the concluding paragraph convey the _________________ of your opinion and urge the reader to think or act?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1600" dirty="0"/>
              <a:t>Have you varied your _____________________ structure? Is the word choice ______________________? Do the ___________________ between sentences and paragraphs help the reader’s _________________________?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06B92E9-355D-4EA6-9F66-D30B2CD9B500}"/>
              </a:ext>
            </a:extLst>
          </p:cNvPr>
          <p:cNvSpPr txBox="1">
            <a:spLocks/>
          </p:cNvSpPr>
          <p:nvPr/>
        </p:nvSpPr>
        <p:spPr>
          <a:xfrm>
            <a:off x="671648" y="5311977"/>
            <a:ext cx="5829300" cy="35373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5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STEP 4: </a:t>
            </a:r>
            <a:r>
              <a:rPr lang="en-US" sz="1600" dirty="0"/>
              <a:t>Publishing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CDAD4C-9C08-4688-BF9F-5637AF2D0ABA}"/>
              </a:ext>
            </a:extLst>
          </p:cNvPr>
          <p:cNvSpPr txBox="1">
            <a:spLocks/>
          </p:cNvSpPr>
          <p:nvPr/>
        </p:nvSpPr>
        <p:spPr>
          <a:xfrm>
            <a:off x="782945" y="5714971"/>
            <a:ext cx="5651330" cy="450239"/>
          </a:xfrm>
          <a:prstGeom prst="rect">
            <a:avLst/>
          </a:prstGeom>
        </p:spPr>
        <p:txBody>
          <a:bodyPr/>
          <a:lstStyle>
            <a:lvl1pPr marL="137160" indent="-13716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3716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0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5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0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5000" indent="-171450" algn="l" defTabSz="6858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15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Follow the ________________ Draft Procedures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7F83C9-2C93-450F-BCC7-36C56117C874}"/>
              </a:ext>
            </a:extLst>
          </p:cNvPr>
          <p:cNvSpPr txBox="1">
            <a:spLocks/>
          </p:cNvSpPr>
          <p:nvPr/>
        </p:nvSpPr>
        <p:spPr>
          <a:xfrm>
            <a:off x="145744" y="6068659"/>
            <a:ext cx="6925733" cy="45024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STEP 5: Proofreading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C36DBC0-C00D-4582-A1EC-DABE33C12A67}"/>
              </a:ext>
            </a:extLst>
          </p:cNvPr>
          <p:cNvSpPr txBox="1">
            <a:spLocks/>
          </p:cNvSpPr>
          <p:nvPr/>
        </p:nvSpPr>
        <p:spPr>
          <a:xfrm>
            <a:off x="693962" y="6518898"/>
            <a:ext cx="5196417" cy="581542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Always read your final draft _________ last time to check for ____________________.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E158118-69D3-45BA-A695-DC3F3AAC67FD}"/>
              </a:ext>
            </a:extLst>
          </p:cNvPr>
          <p:cNvSpPr txBox="1">
            <a:spLocks/>
          </p:cNvSpPr>
          <p:nvPr/>
        </p:nvSpPr>
        <p:spPr>
          <a:xfrm>
            <a:off x="145746" y="7007882"/>
            <a:ext cx="6925733" cy="671365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/>
              <a:t>Topic Choices: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List at Least Three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2284C74-19A6-4B4F-A4CD-DC5A4D2DC4F8}"/>
              </a:ext>
            </a:extLst>
          </p:cNvPr>
          <p:cNvSpPr txBox="1">
            <a:spLocks/>
          </p:cNvSpPr>
          <p:nvPr/>
        </p:nvSpPr>
        <p:spPr>
          <a:xfrm>
            <a:off x="693962" y="7777776"/>
            <a:ext cx="5196417" cy="116308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_____________________________________________________</a:t>
            </a:r>
          </a:p>
          <a:p>
            <a:r>
              <a:rPr lang="en-US" sz="1400" dirty="0"/>
              <a:t>_____________________________________________________</a:t>
            </a:r>
          </a:p>
          <a:p>
            <a:r>
              <a:rPr lang="en-US" sz="1400" dirty="0"/>
              <a:t>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01987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335</TotalTime>
  <Words>389</Words>
  <Application>Microsoft Office PowerPoint</Application>
  <PresentationFormat>Letter Paper (8.5x11 in)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Rockwell</vt:lpstr>
      <vt:lpstr>Rockwell Condensed</vt:lpstr>
      <vt:lpstr>Wingdings</vt:lpstr>
      <vt:lpstr>Wood Type</vt:lpstr>
      <vt:lpstr>Argumentative Writing: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Writing</dc:title>
  <dc:creator>Sally C. Shoemaker</dc:creator>
  <cp:lastModifiedBy>Sally C. Shoemaker</cp:lastModifiedBy>
  <cp:revision>9</cp:revision>
  <cp:lastPrinted>2020-03-04T13:18:45Z</cp:lastPrinted>
  <dcterms:created xsi:type="dcterms:W3CDTF">2020-03-03T19:08:21Z</dcterms:created>
  <dcterms:modified xsi:type="dcterms:W3CDTF">2020-03-04T17:56:04Z</dcterms:modified>
</cp:coreProperties>
</file>