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BC99-B7BF-4421-BF08-1E437C3DCEF5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FCD4-772C-4F63-9B0E-64730C873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3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BC99-B7BF-4421-BF08-1E437C3DCEF5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FCD4-772C-4F63-9B0E-64730C873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7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BC99-B7BF-4421-BF08-1E437C3DCEF5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FCD4-772C-4F63-9B0E-64730C873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921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BC99-B7BF-4421-BF08-1E437C3DCEF5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FCD4-772C-4F63-9B0E-64730C873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26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BC99-B7BF-4421-BF08-1E437C3DCEF5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FCD4-772C-4F63-9B0E-64730C873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BC99-B7BF-4421-BF08-1E437C3DCEF5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FCD4-772C-4F63-9B0E-64730C873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98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BC99-B7BF-4421-BF08-1E437C3DCEF5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FCD4-772C-4F63-9B0E-64730C873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2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BC99-B7BF-4421-BF08-1E437C3DCEF5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FCD4-772C-4F63-9B0E-64730C873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2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BC99-B7BF-4421-BF08-1E437C3DCEF5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FCD4-772C-4F63-9B0E-64730C873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7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BC99-B7BF-4421-BF08-1E437C3DCEF5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FCD4-772C-4F63-9B0E-64730C873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4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BC99-B7BF-4421-BF08-1E437C3DCEF5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FCD4-772C-4F63-9B0E-64730C873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0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6BC99-B7BF-4421-BF08-1E437C3DCEF5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CFCD4-772C-4F63-9B0E-64730C873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4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8262" y="131885"/>
            <a:ext cx="8853853" cy="6585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160834" y="2967404"/>
            <a:ext cx="2848708" cy="9144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IRONY</a:t>
            </a:r>
          </a:p>
        </p:txBody>
      </p:sp>
      <p:cxnSp>
        <p:nvCxnSpPr>
          <p:cNvPr id="7" name="Straight Connector 6"/>
          <p:cNvCxnSpPr>
            <a:stCxn id="4" idx="0"/>
            <a:endCxn id="5" idx="0"/>
          </p:cNvCxnSpPr>
          <p:nvPr/>
        </p:nvCxnSpPr>
        <p:spPr>
          <a:xfrm flipH="1">
            <a:off x="4585188" y="131885"/>
            <a:ext cx="1" cy="28355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585188" y="3881804"/>
            <a:ext cx="1" cy="28355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3"/>
            <a:endCxn id="5" idx="6"/>
          </p:cNvCxnSpPr>
          <p:nvPr/>
        </p:nvCxnSpPr>
        <p:spPr>
          <a:xfrm flipH="1">
            <a:off x="6009542" y="3424604"/>
            <a:ext cx="300257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58262" y="3423139"/>
            <a:ext cx="300257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5775" y="409930"/>
            <a:ext cx="37719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Definition: A contrast between what is expected and what actually happens.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95092" y="300917"/>
            <a:ext cx="41587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haroni" panose="02010803020104030203" pitchFamily="2" charset="-79"/>
                <a:cs typeface="Aharoni" panose="02010803020104030203" pitchFamily="2" charset="-79"/>
              </a:rPr>
              <a:t>Verbal Irony: What is said is different than what is meant.</a:t>
            </a:r>
          </a:p>
          <a:p>
            <a:r>
              <a:rPr lang="en-US" sz="1600" dirty="0">
                <a:latin typeface="Aharoni" panose="02010803020104030203" pitchFamily="2" charset="-79"/>
                <a:cs typeface="Aharoni" panose="02010803020104030203" pitchFamily="2" charset="-79"/>
              </a:rPr>
              <a:t>Example: You tell someone to “break a leg” but what you mean is “good luck.”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8263" y="5299563"/>
            <a:ext cx="44269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haroni" panose="02010803020104030203" pitchFamily="2" charset="-79"/>
                <a:cs typeface="Aharoni" panose="02010803020104030203" pitchFamily="2" charset="-79"/>
              </a:rPr>
              <a:t>Dramatic Irony: The reader knows something that the characters do not.</a:t>
            </a:r>
          </a:p>
          <a:p>
            <a:r>
              <a:rPr lang="en-US" sz="1600" dirty="0">
                <a:latin typeface="Aharoni" panose="02010803020104030203" pitchFamily="2" charset="-79"/>
                <a:cs typeface="Aharoni" panose="02010803020104030203" pitchFamily="2" charset="-79"/>
              </a:rPr>
              <a:t>Example: In Star Wars, Luke does not know that Darth Vader is his father until episode V, but the audience knows it sooner.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95092" y="5699427"/>
            <a:ext cx="43170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haroni" panose="02010803020104030203" pitchFamily="2" charset="-79"/>
                <a:cs typeface="Aharoni" panose="02010803020104030203" pitchFamily="2" charset="-79"/>
              </a:rPr>
              <a:t>Situational Irony: Something happens that we wouldn’t expect to happen.</a:t>
            </a:r>
          </a:p>
          <a:p>
            <a:r>
              <a:rPr lang="en-US" sz="1600" dirty="0">
                <a:latin typeface="Aharoni" panose="02010803020104030203" pitchFamily="2" charset="-79"/>
                <a:cs typeface="Aharoni" panose="02010803020104030203" pitchFamily="2" charset="-79"/>
              </a:rPr>
              <a:t>Example: A fire station burns down.</a:t>
            </a:r>
          </a:p>
        </p:txBody>
      </p:sp>
    </p:spTree>
    <p:extLst>
      <p:ext uri="{BB962C8B-B14F-4D97-AF65-F5344CB8AC3E}">
        <p14:creationId xmlns:p14="http://schemas.microsoft.com/office/powerpoint/2010/main" val="3011433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107</Words>
  <Application>Microsoft Office PowerPoint</Application>
  <PresentationFormat>Letter Paper (8.5x11 in)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C. Shoemaker</dc:creator>
  <cp:lastModifiedBy>Sally C. Shoemaker</cp:lastModifiedBy>
  <cp:revision>2</cp:revision>
  <dcterms:created xsi:type="dcterms:W3CDTF">2016-12-08T16:04:32Z</dcterms:created>
  <dcterms:modified xsi:type="dcterms:W3CDTF">2016-12-08T16:31:23Z</dcterms:modified>
</cp:coreProperties>
</file>