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75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A8968-B1AF-4CFD-81CB-45857C82FA6D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E1FF1-D34D-40AB-ACFE-9A6D12D38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01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BC509-F2D1-4696-ACFB-D681BFB0B12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7445D-CB3D-4411-A56A-0F662ECAF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00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8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9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2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7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65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6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5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23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37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26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35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7445D-CB3D-4411-A56A-0F662ECAF2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64AC-8275-42D5-A36F-3BF94F34EB1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7CC2-D13E-4282-80CA-F03AB5FA6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64AC-8275-42D5-A36F-3BF94F34EB1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7CC2-D13E-4282-80CA-F03AB5FA6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64AC-8275-42D5-A36F-3BF94F34EB1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7CC2-D13E-4282-80CA-F03AB5FA6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64AC-8275-42D5-A36F-3BF94F34EB1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7CC2-D13E-4282-80CA-F03AB5FA6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64AC-8275-42D5-A36F-3BF94F34EB1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7CC2-D13E-4282-80CA-F03AB5FA6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64AC-8275-42D5-A36F-3BF94F34EB1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7CC2-D13E-4282-80CA-F03AB5FA6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64AC-8275-42D5-A36F-3BF94F34EB1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7CC2-D13E-4282-80CA-F03AB5FA6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64AC-8275-42D5-A36F-3BF94F34EB1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7CC2-D13E-4282-80CA-F03AB5FA6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64AC-8275-42D5-A36F-3BF94F34EB1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7CC2-D13E-4282-80CA-F03AB5FA6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64AC-8275-42D5-A36F-3BF94F34EB1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7CC2-D13E-4282-80CA-F03AB5FA6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64AC-8275-42D5-A36F-3BF94F34EB1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7CC2-D13E-4282-80CA-F03AB5FA6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664AC-8275-42D5-A36F-3BF94F34EB1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67CC2-D13E-4282-80CA-F03AB5FA60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762001"/>
            <a:ext cx="8458200" cy="1470025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FangSong" pitchFamily="49" charset="-122"/>
                <a:ea typeface="FangSong" pitchFamily="49" charset="-122"/>
              </a:rPr>
              <a:t>Putting the Pieces Together</a:t>
            </a:r>
            <a:endParaRPr lang="en-US" sz="6600" b="1" dirty="0">
              <a:latin typeface="FangSong" pitchFamily="49" charset="-122"/>
              <a:ea typeface="FangSong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3505200"/>
            <a:ext cx="5867400" cy="2057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FangSong" pitchFamily="49" charset="-122"/>
                <a:ea typeface="FangSong" pitchFamily="49" charset="-122"/>
              </a:rPr>
              <a:t>Writing an Effective Ending for Your Personal Narrative</a:t>
            </a:r>
            <a:endParaRPr lang="en-US" sz="3600" b="1" dirty="0">
              <a:solidFill>
                <a:schemeClr val="tx1"/>
              </a:solidFill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1026" name="Picture 2" descr="C:\Users\Sally Rosser\AppData\Local\Microsoft\Windows\Temporary Internet Files\Content.IE5\2WIIFCYR\puzzle-1024x70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618906">
            <a:off x="657412" y="3043374"/>
            <a:ext cx="3429104" cy="2357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1477962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FangSong" pitchFamily="49" charset="-122"/>
                <a:ea typeface="FangSong" pitchFamily="49" charset="-122"/>
              </a:rPr>
              <a:t>Cliffhanger Ending</a:t>
            </a:r>
            <a:endParaRPr lang="en-US" sz="4800" b="1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2051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4800"/>
            <a:ext cx="1676400" cy="1676400"/>
          </a:xfrm>
          <a:prstGeom prst="rect">
            <a:avLst/>
          </a:prstGeom>
          <a:noFill/>
        </p:spPr>
      </p:pic>
      <p:pic>
        <p:nvPicPr>
          <p:cNvPr id="6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2600" y="304800"/>
            <a:ext cx="1676400" cy="16764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133600" y="2514600"/>
            <a:ext cx="81534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The story ends by leaving the reader hanging or wanting more.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Writers use this strategy to tease readers or excite them into reading more.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(like the next chapter or the next book in a series)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1477962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FangSong" pitchFamily="49" charset="-122"/>
                <a:ea typeface="FangSong" pitchFamily="49" charset="-122"/>
              </a:rPr>
              <a:t>Funny Thought –</a:t>
            </a:r>
            <a:br>
              <a:rPr lang="en-US" sz="4800" b="1" dirty="0">
                <a:latin typeface="FangSong" pitchFamily="49" charset="-122"/>
                <a:ea typeface="FangSong" pitchFamily="49" charset="-122"/>
              </a:rPr>
            </a:br>
            <a:r>
              <a:rPr lang="en-US" sz="4800" b="1" dirty="0">
                <a:latin typeface="FangSong" pitchFamily="49" charset="-122"/>
                <a:ea typeface="FangSong" pitchFamily="49" charset="-122"/>
              </a:rPr>
              <a:t>Humor Ending</a:t>
            </a:r>
            <a:endParaRPr lang="en-US" sz="4800" b="1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2051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4800"/>
            <a:ext cx="1676400" cy="1676400"/>
          </a:xfrm>
          <a:prstGeom prst="rect">
            <a:avLst/>
          </a:prstGeom>
          <a:noFill/>
        </p:spPr>
      </p:pic>
      <p:pic>
        <p:nvPicPr>
          <p:cNvPr id="6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2600" y="304800"/>
            <a:ext cx="1676400" cy="16764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133600" y="2514600"/>
            <a:ext cx="81534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The story ends with a funny thought or something that makes the reader laugh.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This helps to make the ending more memorable to the reader.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1477962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FangSong" pitchFamily="49" charset="-122"/>
                <a:ea typeface="FangSong" pitchFamily="49" charset="-122"/>
              </a:rPr>
              <a:t>Dialogue Ending</a:t>
            </a:r>
            <a:endParaRPr lang="en-US" sz="4800" b="1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2051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"/>
            <a:ext cx="1752600" cy="1752600"/>
          </a:xfrm>
          <a:prstGeom prst="rect">
            <a:avLst/>
          </a:prstGeom>
          <a:noFill/>
        </p:spPr>
      </p:pic>
      <p:pic>
        <p:nvPicPr>
          <p:cNvPr id="6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2600" y="304800"/>
            <a:ext cx="1905000" cy="19050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133600" y="2514600"/>
            <a:ext cx="81534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The story ends with an important conversation or quote.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By ending with a quote, the writer captivates the audience by making the characters more realistic and revealing their personalities.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1477962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FangSong" pitchFamily="49" charset="-122"/>
                <a:ea typeface="FangSong" pitchFamily="49" charset="-122"/>
              </a:rPr>
              <a:t>Ending Well</a:t>
            </a:r>
            <a:endParaRPr lang="en-US" sz="4800" b="1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2051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04800"/>
            <a:ext cx="1828800" cy="1828800"/>
          </a:xfrm>
          <a:prstGeom prst="rect">
            <a:avLst/>
          </a:prstGeom>
          <a:noFill/>
        </p:spPr>
      </p:pic>
      <p:pic>
        <p:nvPicPr>
          <p:cNvPr id="6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2600" y="304800"/>
            <a:ext cx="1828800" cy="18288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133600" y="2514600"/>
            <a:ext cx="81534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It is critical that you choose the ending that fits your particular story.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A wrong puzzle piece ruins the image.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The right one completes the 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FangSong" pitchFamily="49" charset="-122"/>
                <a:ea typeface="FangSong" pitchFamily="49" charset="-122"/>
              </a:rPr>
              <a:t>Effective Endings</a:t>
            </a:r>
            <a:endParaRPr lang="en-US" sz="5400" b="1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2051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1600200" cy="1600200"/>
          </a:xfrm>
          <a:prstGeom prst="rect">
            <a:avLst/>
          </a:prstGeom>
          <a:noFill/>
        </p:spPr>
      </p:pic>
      <p:pic>
        <p:nvPicPr>
          <p:cNvPr id="6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07743" y="274638"/>
            <a:ext cx="1438431" cy="1438431"/>
          </a:xfrm>
          <a:prstGeom prst="rect">
            <a:avLst/>
          </a:prstGeom>
          <a:noFill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1951037"/>
            <a:ext cx="10972800" cy="4525963"/>
          </a:xfrm>
        </p:spPr>
        <p:txBody>
          <a:bodyPr/>
          <a:lstStyle/>
          <a:p>
            <a:r>
              <a:rPr lang="en-US" dirty="0" smtClean="0"/>
              <a:t>Your conclusion is a very important part of your personal narrative.</a:t>
            </a:r>
          </a:p>
          <a:p>
            <a:r>
              <a:rPr lang="en-US" dirty="0" smtClean="0"/>
              <a:t>This is the time to wrap up the story or leave your reader with a final thought or idea.</a:t>
            </a:r>
          </a:p>
          <a:p>
            <a:r>
              <a:rPr lang="en-US" dirty="0" smtClean="0"/>
              <a:t>It is what you want your reader to remember most.</a:t>
            </a:r>
          </a:p>
          <a:p>
            <a:r>
              <a:rPr lang="en-US" dirty="0" smtClean="0"/>
              <a:t>There are ten different strategies that you may choose from to create a memorable ending.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FangSong" pitchFamily="49" charset="-122"/>
                <a:ea typeface="FangSong" pitchFamily="49" charset="-122"/>
              </a:rPr>
              <a:t>Circular Ending</a:t>
            </a:r>
            <a:endParaRPr lang="en-US" sz="5400" b="1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2051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"/>
            <a:ext cx="1447800" cy="1447800"/>
          </a:xfrm>
          <a:prstGeom prst="rect">
            <a:avLst/>
          </a:prstGeom>
          <a:noFill/>
        </p:spPr>
      </p:pic>
      <p:pic>
        <p:nvPicPr>
          <p:cNvPr id="6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01200" y="304800"/>
            <a:ext cx="1521502" cy="1521502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221698" y="2057400"/>
            <a:ext cx="92964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The story circles back to the beginning.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Sometimes an author will end with the same idea or similar or exact words as the beginning of the 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FangSong" pitchFamily="49" charset="-122"/>
                <a:ea typeface="FangSong" pitchFamily="49" charset="-122"/>
              </a:rPr>
              <a:t>Lessons Or Moral </a:t>
            </a:r>
            <a:br>
              <a:rPr lang="en-US" sz="5400" b="1" dirty="0">
                <a:latin typeface="FangSong" pitchFamily="49" charset="-122"/>
                <a:ea typeface="FangSong" pitchFamily="49" charset="-122"/>
              </a:rPr>
            </a:br>
            <a:r>
              <a:rPr lang="en-US" sz="5400" b="1" dirty="0">
                <a:latin typeface="FangSong" pitchFamily="49" charset="-122"/>
                <a:ea typeface="FangSong" pitchFamily="49" charset="-122"/>
              </a:rPr>
              <a:t>Ending</a:t>
            </a:r>
            <a:endParaRPr lang="en-US" sz="5400" b="1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2051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74638"/>
            <a:ext cx="1477962" cy="1477962"/>
          </a:xfrm>
          <a:prstGeom prst="rect">
            <a:avLst/>
          </a:prstGeom>
          <a:noFill/>
        </p:spPr>
      </p:pic>
      <p:pic>
        <p:nvPicPr>
          <p:cNvPr id="6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9800" y="442119"/>
            <a:ext cx="1524000" cy="15240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133600" y="2819400"/>
            <a:ext cx="81534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The Main Character in the story grows, changes, or learns something at the end of the 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FangSong" pitchFamily="49" charset="-122"/>
                <a:ea typeface="FangSong" pitchFamily="49" charset="-122"/>
              </a:rPr>
              <a:t>Reflection</a:t>
            </a:r>
            <a:r>
              <a:rPr lang="en-US" sz="5400" b="1" dirty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5400" b="1" dirty="0">
                <a:latin typeface="FangSong" pitchFamily="49" charset="-122"/>
                <a:ea typeface="FangSong" pitchFamily="49" charset="-122"/>
              </a:rPr>
              <a:t>Ending</a:t>
            </a:r>
            <a:endParaRPr lang="en-US" sz="5400" b="1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2051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357" y="304800"/>
            <a:ext cx="1447800" cy="1447800"/>
          </a:xfrm>
          <a:prstGeom prst="rect">
            <a:avLst/>
          </a:prstGeom>
          <a:noFill/>
        </p:spPr>
      </p:pic>
      <p:pic>
        <p:nvPicPr>
          <p:cNvPr id="6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0" y="304800"/>
            <a:ext cx="1447800" cy="14478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133600" y="2133600"/>
            <a:ext cx="81534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The narrator of the story steps back and reflects on what just happened.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He or she often looks back on an experience and determines the importance of that experience; what was learned.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FangSong" pitchFamily="49" charset="-122"/>
                <a:ea typeface="FangSong" pitchFamily="49" charset="-122"/>
              </a:rPr>
              <a:t>Image Ending</a:t>
            </a:r>
            <a:endParaRPr lang="en-US" sz="5400" b="1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2051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9" y="442118"/>
            <a:ext cx="1462881" cy="1462881"/>
          </a:xfrm>
          <a:prstGeom prst="rect">
            <a:avLst/>
          </a:prstGeom>
          <a:noFill/>
        </p:spPr>
      </p:pic>
      <p:pic>
        <p:nvPicPr>
          <p:cNvPr id="6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01200" y="442119"/>
            <a:ext cx="1333500" cy="13335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133600" y="2133600"/>
            <a:ext cx="81534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The story ends with an important scene that the writer shows the reader through vivid details.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By showing and not telling, the writer touches the reader’s emotions and conveys a mood.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FangSong" pitchFamily="49" charset="-122"/>
                <a:ea typeface="FangSong" pitchFamily="49" charset="-122"/>
              </a:rPr>
              <a:t>Question Ending</a:t>
            </a:r>
            <a:endParaRPr lang="en-US" sz="5400" b="1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2051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738" y="304800"/>
            <a:ext cx="1733862" cy="1733862"/>
          </a:xfrm>
          <a:prstGeom prst="rect">
            <a:avLst/>
          </a:prstGeom>
          <a:noFill/>
        </p:spPr>
      </p:pic>
      <p:pic>
        <p:nvPicPr>
          <p:cNvPr id="6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82462" y="304800"/>
            <a:ext cx="1828800" cy="18288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133600" y="2133600"/>
            <a:ext cx="81534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ea typeface="FangSong" pitchFamily="49" charset="-122"/>
              </a:rPr>
              <a:t>The story ends with a question to keep the reader thinking.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ea typeface="FangSong" pitchFamily="49" charset="-122"/>
              </a:rPr>
              <a:t>The question usually involves the reader, and the writer uses this strategy to make their writing memorable.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ea typeface="FangSong" pitchFamily="49" charset="-122"/>
              </a:rPr>
              <a:t>Be careful: Ask thinking questions; not questions that can be answered by a “yes” or “no.”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FangSong" pitchFamily="49" charset="-122"/>
                <a:ea typeface="FangSong" pitchFamily="49" charset="-122"/>
              </a:rPr>
              <a:t>Surprise Ending</a:t>
            </a:r>
            <a:endParaRPr lang="en-US" sz="5400" b="1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2051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4800"/>
            <a:ext cx="1676400" cy="1676400"/>
          </a:xfrm>
          <a:prstGeom prst="rect">
            <a:avLst/>
          </a:prstGeom>
          <a:noFill/>
        </p:spPr>
      </p:pic>
      <p:pic>
        <p:nvPicPr>
          <p:cNvPr id="6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2600" y="304800"/>
            <a:ext cx="1676400" cy="16764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133600" y="2133600"/>
            <a:ext cx="81534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The story takes you where you did not expect it to go. </a:t>
            </a:r>
            <a:endParaRPr lang="en-US" sz="3600" dirty="0">
              <a:ea typeface="FangSong" pitchFamily="49" charset="-12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Sometimes this ending is called a twist ending because the story takes an exciting or unexpected turn.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1477962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FangSong" pitchFamily="49" charset="-122"/>
                <a:ea typeface="FangSong" pitchFamily="49" charset="-122"/>
              </a:rPr>
              <a:t>Warm Fuzzy – </a:t>
            </a:r>
            <a:br>
              <a:rPr lang="en-US" b="1" dirty="0" smtClean="0">
                <a:latin typeface="FangSong" pitchFamily="49" charset="-122"/>
                <a:ea typeface="FangSong" pitchFamily="49" charset="-122"/>
              </a:rPr>
            </a:br>
            <a:r>
              <a:rPr lang="en-US" b="1" dirty="0" smtClean="0">
                <a:latin typeface="FangSong" pitchFamily="49" charset="-122"/>
                <a:ea typeface="FangSong" pitchFamily="49" charset="-122"/>
              </a:rPr>
              <a:t>Capturing Emotion Ending</a:t>
            </a:r>
            <a:endParaRPr lang="en-US" b="1" dirty="0"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2051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"/>
            <a:ext cx="1600200" cy="1600200"/>
          </a:xfrm>
          <a:prstGeom prst="rect">
            <a:avLst/>
          </a:prstGeom>
          <a:noFill/>
        </p:spPr>
      </p:pic>
      <p:pic>
        <p:nvPicPr>
          <p:cNvPr id="6" name="Picture 3" descr="C:\Users\Sally Rosser\AppData\Local\Microsoft\Windows\Temporary Internet Files\Content.IE5\2WIIFCYR\40855-clip-art-graphic-of-a-diamond-of-red-blue-green-and-yellow-puzzle-pieces-connected-together-by-oleksiy-maksymenk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33548" y="326036"/>
            <a:ext cx="1676400" cy="16764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133600" y="2514600"/>
            <a:ext cx="81534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The story ends leaving you feeling emotional or good inside.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>
                <a:ea typeface="FangSong" pitchFamily="49" charset="-122"/>
              </a:rPr>
              <a:t>A good writer tugs at the heart strings to make the reader feel something.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466</Words>
  <Application>Microsoft Office PowerPoint</Application>
  <PresentationFormat>Widescreen</PresentationFormat>
  <Paragraphs>55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FangSong</vt:lpstr>
      <vt:lpstr>Arial</vt:lpstr>
      <vt:lpstr>Calibri</vt:lpstr>
      <vt:lpstr>Office Theme</vt:lpstr>
      <vt:lpstr>Putting the Pieces Together</vt:lpstr>
      <vt:lpstr>Effective Endings</vt:lpstr>
      <vt:lpstr>Circular Ending</vt:lpstr>
      <vt:lpstr>Lessons Or Moral  Ending</vt:lpstr>
      <vt:lpstr>Reflection Ending</vt:lpstr>
      <vt:lpstr>Image Ending</vt:lpstr>
      <vt:lpstr>Question Ending</vt:lpstr>
      <vt:lpstr>Surprise Ending</vt:lpstr>
      <vt:lpstr>Warm Fuzzy –  Capturing Emotion Ending</vt:lpstr>
      <vt:lpstr>Cliffhanger Ending</vt:lpstr>
      <vt:lpstr>Funny Thought – Humor Ending</vt:lpstr>
      <vt:lpstr>Dialogue Ending</vt:lpstr>
      <vt:lpstr>Ending Well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the Pieces Together</dc:title>
  <dc:creator>Sally Rosser</dc:creator>
  <cp:lastModifiedBy>Sally Shoemaker</cp:lastModifiedBy>
  <cp:revision>6</cp:revision>
  <cp:lastPrinted>2016-09-20T12:50:02Z</cp:lastPrinted>
  <dcterms:created xsi:type="dcterms:W3CDTF">2016-09-20T03:11:52Z</dcterms:created>
  <dcterms:modified xsi:type="dcterms:W3CDTF">2016-09-20T15:15:04Z</dcterms:modified>
</cp:coreProperties>
</file>