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screen4x3"/>
  <p:notesSz cx="7010400" cy="9296400"/>
  <p:defaultTextStyle>
    <a:defPPr>
      <a:defRPr lang="en-US"/>
    </a:defPPr>
    <a:lvl1pPr algn="ctr" rtl="0" fontAlgn="base">
      <a:spcBef>
        <a:spcPct val="0"/>
      </a:spcBef>
      <a:spcAft>
        <a:spcPct val="0"/>
      </a:spcAft>
      <a:defRPr sz="1400" kern="1200">
        <a:solidFill>
          <a:schemeClr val="tx1"/>
        </a:solidFill>
        <a:latin typeface="Tempus Sans ITC" pitchFamily="82" charset="0"/>
        <a:ea typeface="+mn-ea"/>
        <a:cs typeface="+mn-cs"/>
      </a:defRPr>
    </a:lvl1pPr>
    <a:lvl2pPr marL="457200" algn="ctr" rtl="0" fontAlgn="base">
      <a:spcBef>
        <a:spcPct val="0"/>
      </a:spcBef>
      <a:spcAft>
        <a:spcPct val="0"/>
      </a:spcAft>
      <a:defRPr sz="1400" kern="1200">
        <a:solidFill>
          <a:schemeClr val="tx1"/>
        </a:solidFill>
        <a:latin typeface="Tempus Sans ITC" pitchFamily="82" charset="0"/>
        <a:ea typeface="+mn-ea"/>
        <a:cs typeface="+mn-cs"/>
      </a:defRPr>
    </a:lvl2pPr>
    <a:lvl3pPr marL="914400" algn="ctr" rtl="0" fontAlgn="base">
      <a:spcBef>
        <a:spcPct val="0"/>
      </a:spcBef>
      <a:spcAft>
        <a:spcPct val="0"/>
      </a:spcAft>
      <a:defRPr sz="1400" kern="1200">
        <a:solidFill>
          <a:schemeClr val="tx1"/>
        </a:solidFill>
        <a:latin typeface="Tempus Sans ITC" pitchFamily="82" charset="0"/>
        <a:ea typeface="+mn-ea"/>
        <a:cs typeface="+mn-cs"/>
      </a:defRPr>
    </a:lvl3pPr>
    <a:lvl4pPr marL="1371600" algn="ctr" rtl="0" fontAlgn="base">
      <a:spcBef>
        <a:spcPct val="0"/>
      </a:spcBef>
      <a:spcAft>
        <a:spcPct val="0"/>
      </a:spcAft>
      <a:defRPr sz="1400" kern="1200">
        <a:solidFill>
          <a:schemeClr val="tx1"/>
        </a:solidFill>
        <a:latin typeface="Tempus Sans ITC" pitchFamily="82" charset="0"/>
        <a:ea typeface="+mn-ea"/>
        <a:cs typeface="+mn-cs"/>
      </a:defRPr>
    </a:lvl4pPr>
    <a:lvl5pPr marL="1828800" algn="ctr" rtl="0" fontAlgn="base">
      <a:spcBef>
        <a:spcPct val="0"/>
      </a:spcBef>
      <a:spcAft>
        <a:spcPct val="0"/>
      </a:spcAft>
      <a:defRPr sz="1400" kern="1200">
        <a:solidFill>
          <a:schemeClr val="tx1"/>
        </a:solidFill>
        <a:latin typeface="Tempus Sans ITC" pitchFamily="82" charset="0"/>
        <a:ea typeface="+mn-ea"/>
        <a:cs typeface="+mn-cs"/>
      </a:defRPr>
    </a:lvl5pPr>
    <a:lvl6pPr marL="2286000" algn="l" defTabSz="914400" rtl="0" eaLnBrk="1" latinLnBrk="0" hangingPunct="1">
      <a:defRPr sz="1400" kern="1200">
        <a:solidFill>
          <a:schemeClr val="tx1"/>
        </a:solidFill>
        <a:latin typeface="Tempus Sans ITC" pitchFamily="82" charset="0"/>
        <a:ea typeface="+mn-ea"/>
        <a:cs typeface="+mn-cs"/>
      </a:defRPr>
    </a:lvl6pPr>
    <a:lvl7pPr marL="2743200" algn="l" defTabSz="914400" rtl="0" eaLnBrk="1" latinLnBrk="0" hangingPunct="1">
      <a:defRPr sz="1400" kern="1200">
        <a:solidFill>
          <a:schemeClr val="tx1"/>
        </a:solidFill>
        <a:latin typeface="Tempus Sans ITC" pitchFamily="82" charset="0"/>
        <a:ea typeface="+mn-ea"/>
        <a:cs typeface="+mn-cs"/>
      </a:defRPr>
    </a:lvl7pPr>
    <a:lvl8pPr marL="3200400" algn="l" defTabSz="914400" rtl="0" eaLnBrk="1" latinLnBrk="0" hangingPunct="1">
      <a:defRPr sz="1400" kern="1200">
        <a:solidFill>
          <a:schemeClr val="tx1"/>
        </a:solidFill>
        <a:latin typeface="Tempus Sans ITC" pitchFamily="82" charset="0"/>
        <a:ea typeface="+mn-ea"/>
        <a:cs typeface="+mn-cs"/>
      </a:defRPr>
    </a:lvl8pPr>
    <a:lvl9pPr marL="3657600" algn="l" defTabSz="914400" rtl="0" eaLnBrk="1" latinLnBrk="0" hangingPunct="1">
      <a:defRPr sz="1400" kern="1200">
        <a:solidFill>
          <a:schemeClr val="tx1"/>
        </a:solidFill>
        <a:latin typeface="Tempus Sans ITC" pitchFamily="82"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C. Shoemaker" initials="SCS" lastIdx="1" clrIdx="0">
    <p:extLst>
      <p:ext uri="{19B8F6BF-5375-455C-9EA6-DF929625EA0E}">
        <p15:presenceInfo xmlns:p15="http://schemas.microsoft.com/office/powerpoint/2012/main" userId="S::SShoemaker@paulding.k12.ga.us::93fe5edb-408e-46de-a56f-2f8494d60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3060"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826"/>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826"/>
          </a:xfrm>
          <a:prstGeom prst="rect">
            <a:avLst/>
          </a:prstGeom>
        </p:spPr>
        <p:txBody>
          <a:bodyPr vert="horz" lIns="93177" tIns="46589" rIns="93177" bIns="46589" rtlCol="0"/>
          <a:lstStyle>
            <a:lvl1pPr algn="r">
              <a:defRPr sz="1200"/>
            </a:lvl1pPr>
          </a:lstStyle>
          <a:p>
            <a:fld id="{1EF4662F-58EF-419D-9D14-CD4865DAF617}" type="datetimeFigureOut">
              <a:rPr lang="en-US" smtClean="0"/>
              <a:t>7/31/2020</a:t>
            </a:fld>
            <a:endParaRPr lang="en-US" dirty="0"/>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4144"/>
            <a:ext cx="5608320" cy="366080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576"/>
            <a:ext cx="3037840" cy="46682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576"/>
            <a:ext cx="3037840" cy="466826"/>
          </a:xfrm>
          <a:prstGeom prst="rect">
            <a:avLst/>
          </a:prstGeom>
        </p:spPr>
        <p:txBody>
          <a:bodyPr vert="horz" lIns="93177" tIns="46589" rIns="93177" bIns="46589" rtlCol="0" anchor="b"/>
          <a:lstStyle>
            <a:lvl1pPr algn="r">
              <a:defRPr sz="1200"/>
            </a:lvl1pPr>
          </a:lstStyle>
          <a:p>
            <a:fld id="{CCA6CA89-6F00-46D3-879E-DAC55B3C058A}" type="slidenum">
              <a:rPr lang="en-US" smtClean="0"/>
              <a:t>‹#›</a:t>
            </a:fld>
            <a:endParaRPr lang="en-US" dirty="0"/>
          </a:p>
        </p:txBody>
      </p:sp>
    </p:spTree>
    <p:extLst>
      <p:ext uri="{BB962C8B-B14F-4D97-AF65-F5344CB8AC3E}">
        <p14:creationId xmlns:p14="http://schemas.microsoft.com/office/powerpoint/2010/main" val="245924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A6CA89-6F00-46D3-879E-DAC55B3C058A}" type="slidenum">
              <a:rPr lang="en-US" smtClean="0"/>
              <a:t>2</a:t>
            </a:fld>
            <a:endParaRPr lang="en-US" dirty="0"/>
          </a:p>
        </p:txBody>
      </p:sp>
    </p:spTree>
    <p:extLst>
      <p:ext uri="{BB962C8B-B14F-4D97-AF65-F5344CB8AC3E}">
        <p14:creationId xmlns:p14="http://schemas.microsoft.com/office/powerpoint/2010/main" val="304506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998B93-5024-48E1-AE21-533F82290A2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7B4F1ED-6622-4868-B2DA-ACAE10EEA1D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F3E295-858C-4538-AD30-5ECA472041B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66713"/>
            <a:ext cx="6172200" cy="7800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FCFF897-8E4D-47B3-982F-55F9CD68E02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1725C97-D991-498F-94BF-94F209708B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DB48D21-92BF-42CA-8C6B-B94B995504F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AE31BE-45F8-4DE1-8584-774F62B603D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854FB48-A8B6-47DA-A0D9-66E285D3428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A80CF52-15D5-4865-9E29-9CF4A4F1ED4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980985A-B335-4439-94FD-6D2FCA4D633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DFAC97A-A912-4EBC-A186-8775B55CDE6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2674A63-27D5-49E8-92E8-ABE09366A3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mn-lt"/>
              </a:defRPr>
            </a:lvl1pPr>
          </a:lstStyle>
          <a:p>
            <a:pPr>
              <a:defRPr/>
            </a:pPr>
            <a:fld id="{0D54E16C-1840-41E1-95B4-9843BB3DDFA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7" y="17592"/>
            <a:ext cx="6858000" cy="9144000"/>
          </a:xfrm>
          <a:prstGeom prst="rect">
            <a:avLst/>
          </a:prstGeom>
        </p:spPr>
      </p:pic>
      <p:sp>
        <p:nvSpPr>
          <p:cNvPr id="2055" name="Text Box 23"/>
          <p:cNvSpPr txBox="1">
            <a:spLocks noChangeArrowheads="1"/>
          </p:cNvSpPr>
          <p:nvPr/>
        </p:nvSpPr>
        <p:spPr bwMode="auto">
          <a:xfrm>
            <a:off x="784164" y="1157669"/>
            <a:ext cx="2130711" cy="276999"/>
          </a:xfrm>
          <a:prstGeom prst="rect">
            <a:avLst/>
          </a:prstGeom>
          <a:noFill/>
          <a:ln w="9525">
            <a:noFill/>
            <a:miter lim="800000"/>
            <a:headEnd/>
            <a:tailEnd/>
          </a:ln>
        </p:spPr>
        <p:txBody>
          <a:bodyPr wrap="none">
            <a:spAutoFit/>
          </a:bodyPr>
          <a:lstStyle/>
          <a:p>
            <a:pPr algn="l"/>
            <a:r>
              <a:rPr lang="en-US" sz="1200" b="1" dirty="0"/>
              <a:t>South Paulding Middle School</a:t>
            </a:r>
          </a:p>
        </p:txBody>
      </p:sp>
      <p:sp>
        <p:nvSpPr>
          <p:cNvPr id="2056" name="Text Box 24"/>
          <p:cNvSpPr txBox="1">
            <a:spLocks noChangeArrowheads="1"/>
          </p:cNvSpPr>
          <p:nvPr/>
        </p:nvSpPr>
        <p:spPr bwMode="auto">
          <a:xfrm>
            <a:off x="5146346" y="1167847"/>
            <a:ext cx="970137" cy="276999"/>
          </a:xfrm>
          <a:prstGeom prst="rect">
            <a:avLst/>
          </a:prstGeom>
          <a:noFill/>
          <a:ln w="9525">
            <a:noFill/>
            <a:miter lim="800000"/>
            <a:headEnd/>
            <a:tailEnd/>
          </a:ln>
        </p:spPr>
        <p:txBody>
          <a:bodyPr wrap="none">
            <a:spAutoFit/>
          </a:bodyPr>
          <a:lstStyle/>
          <a:p>
            <a:pPr algn="r"/>
            <a:r>
              <a:rPr lang="en-US" sz="1200" b="1" dirty="0"/>
              <a:t>2020-2021</a:t>
            </a:r>
          </a:p>
        </p:txBody>
      </p:sp>
      <p:sp>
        <p:nvSpPr>
          <p:cNvPr id="2064" name="Text Box 43"/>
          <p:cNvSpPr txBox="1">
            <a:spLocks noChangeArrowheads="1"/>
          </p:cNvSpPr>
          <p:nvPr/>
        </p:nvSpPr>
        <p:spPr bwMode="auto">
          <a:xfrm>
            <a:off x="1145167" y="5971401"/>
            <a:ext cx="1640193" cy="307777"/>
          </a:xfrm>
          <a:prstGeom prst="rect">
            <a:avLst/>
          </a:prstGeom>
          <a:noFill/>
          <a:ln w="9525">
            <a:noFill/>
            <a:miter lim="800000"/>
            <a:headEnd/>
            <a:tailEnd/>
          </a:ln>
        </p:spPr>
        <p:txBody>
          <a:bodyPr wrap="none">
            <a:spAutoFit/>
          </a:bodyPr>
          <a:lstStyle/>
          <a:p>
            <a:r>
              <a:rPr lang="en-US" b="1" dirty="0"/>
              <a:t>Welcome to SPMS!</a:t>
            </a:r>
          </a:p>
        </p:txBody>
      </p:sp>
      <p:sp>
        <p:nvSpPr>
          <p:cNvPr id="2" name="Text Box 44"/>
          <p:cNvSpPr txBox="1">
            <a:spLocks noChangeArrowheads="1"/>
          </p:cNvSpPr>
          <p:nvPr/>
        </p:nvSpPr>
        <p:spPr bwMode="auto">
          <a:xfrm>
            <a:off x="822175" y="6258274"/>
            <a:ext cx="2362200" cy="2123658"/>
          </a:xfrm>
          <a:prstGeom prst="rect">
            <a:avLst/>
          </a:prstGeom>
          <a:noFill/>
          <a:ln w="9525">
            <a:noFill/>
            <a:miter lim="800000"/>
            <a:headEnd/>
            <a:tailEnd/>
          </a:ln>
        </p:spPr>
        <p:txBody>
          <a:bodyPr wrap="square">
            <a:spAutoFit/>
          </a:bodyPr>
          <a:lstStyle/>
          <a:p>
            <a:pPr algn="l"/>
            <a:r>
              <a:rPr lang="en-US" sz="1200" dirty="0"/>
              <a:t>We are so glad that you are here! Sixth grade is a very exciting time. There will be new friends, new classes, new activities, and new challenges. Remember, your teacher is here to help you learn your way, but we won’t know you need help if you do not let us know. It is important to keep in mind that everyone is new, and we all are here to learn!</a:t>
            </a:r>
          </a:p>
        </p:txBody>
      </p:sp>
      <p:sp>
        <p:nvSpPr>
          <p:cNvPr id="2067" name="Text Box 46"/>
          <p:cNvSpPr txBox="1">
            <a:spLocks noChangeArrowheads="1"/>
          </p:cNvSpPr>
          <p:nvPr/>
        </p:nvSpPr>
        <p:spPr bwMode="auto">
          <a:xfrm>
            <a:off x="4091441" y="5973070"/>
            <a:ext cx="1096775" cy="276999"/>
          </a:xfrm>
          <a:prstGeom prst="rect">
            <a:avLst/>
          </a:prstGeom>
          <a:noFill/>
          <a:ln w="9525">
            <a:noFill/>
            <a:miter lim="800000"/>
            <a:headEnd/>
            <a:tailEnd/>
          </a:ln>
        </p:spPr>
        <p:txBody>
          <a:bodyPr wrap="none">
            <a:spAutoFit/>
          </a:bodyPr>
          <a:lstStyle/>
          <a:p>
            <a:r>
              <a:rPr lang="en-US" sz="1200" b="1" dirty="0"/>
              <a:t>Stay Informed</a:t>
            </a:r>
          </a:p>
        </p:txBody>
      </p:sp>
      <p:graphicFrame>
        <p:nvGraphicFramePr>
          <p:cNvPr id="3" name="Table 2"/>
          <p:cNvGraphicFramePr>
            <a:graphicFrameLocks noGrp="1"/>
          </p:cNvGraphicFramePr>
          <p:nvPr>
            <p:extLst>
              <p:ext uri="{D42A27DB-BD31-4B8C-83A1-F6EECF244321}">
                <p14:modId xmlns:p14="http://schemas.microsoft.com/office/powerpoint/2010/main" val="2857261225"/>
              </p:ext>
            </p:extLst>
          </p:nvPr>
        </p:nvGraphicFramePr>
        <p:xfrm>
          <a:off x="838200" y="1688265"/>
          <a:ext cx="5352016" cy="3114611"/>
        </p:xfrm>
        <a:graphic>
          <a:graphicData uri="http://schemas.openxmlformats.org/drawingml/2006/table">
            <a:tbl>
              <a:tblPr firstRow="1" bandRow="1">
                <a:tableStyleId>{2D5ABB26-0587-4C30-8999-92F81FD0307C}</a:tableStyleId>
              </a:tblPr>
              <a:tblGrid>
                <a:gridCol w="1325547">
                  <a:extLst>
                    <a:ext uri="{9D8B030D-6E8A-4147-A177-3AD203B41FA5}">
                      <a16:colId xmlns:a16="http://schemas.microsoft.com/office/drawing/2014/main" val="20000"/>
                    </a:ext>
                  </a:extLst>
                </a:gridCol>
                <a:gridCol w="1513723">
                  <a:extLst>
                    <a:ext uri="{9D8B030D-6E8A-4147-A177-3AD203B41FA5}">
                      <a16:colId xmlns:a16="http://schemas.microsoft.com/office/drawing/2014/main" val="20001"/>
                    </a:ext>
                  </a:extLst>
                </a:gridCol>
                <a:gridCol w="429934">
                  <a:extLst>
                    <a:ext uri="{9D8B030D-6E8A-4147-A177-3AD203B41FA5}">
                      <a16:colId xmlns:a16="http://schemas.microsoft.com/office/drawing/2014/main" val="20002"/>
                    </a:ext>
                  </a:extLst>
                </a:gridCol>
                <a:gridCol w="2082812">
                  <a:extLst>
                    <a:ext uri="{9D8B030D-6E8A-4147-A177-3AD203B41FA5}">
                      <a16:colId xmlns:a16="http://schemas.microsoft.com/office/drawing/2014/main" val="20003"/>
                    </a:ext>
                  </a:extLst>
                </a:gridCol>
              </a:tblGrid>
              <a:tr h="682276">
                <a:tc>
                  <a:txBody>
                    <a:bodyPr/>
                    <a:lstStyle/>
                    <a:p>
                      <a:r>
                        <a:rPr lang="en-US" sz="1050" dirty="0">
                          <a:latin typeface="Tempus Sans ITC" pitchFamily="82" charset="0"/>
                        </a:rPr>
                        <a:t>Lauren Bledsoe</a:t>
                      </a:r>
                    </a:p>
                    <a:p>
                      <a:endParaRPr lang="en-US" sz="1050" dirty="0">
                        <a:latin typeface="Tempus Sans ITC" pitchFamily="82" charset="0"/>
                      </a:endParaRPr>
                    </a:p>
                    <a:p>
                      <a:endParaRPr lang="en-US" sz="1050" dirty="0">
                        <a:latin typeface="Tempus Sans ITC" pitchFamily="82" charset="0"/>
                      </a:endParaRPr>
                    </a:p>
                    <a:p>
                      <a:r>
                        <a:rPr lang="en-US" sz="1050" dirty="0">
                          <a:latin typeface="Tempus Sans ITC" pitchFamily="82" charset="0"/>
                        </a:rPr>
                        <a:t>Kim Britton</a:t>
                      </a:r>
                    </a:p>
                  </a:txBody>
                  <a:tcPr/>
                </a:tc>
                <a:tc>
                  <a:txBody>
                    <a:bodyPr/>
                    <a:lstStyle/>
                    <a:p>
                      <a:r>
                        <a:rPr lang="en-US" sz="1050" dirty="0">
                          <a:latin typeface="Tempus Sans ITC" pitchFamily="82" charset="0"/>
                        </a:rPr>
                        <a:t>Language Arts &amp; Social Studies</a:t>
                      </a:r>
                    </a:p>
                    <a:p>
                      <a:endParaRPr lang="en-US" sz="1050" dirty="0">
                        <a:latin typeface="Tempus Sans ITC" pitchFamily="82" charset="0"/>
                      </a:endParaRPr>
                    </a:p>
                    <a:p>
                      <a:r>
                        <a:rPr lang="en-US" sz="1050" dirty="0">
                          <a:latin typeface="Tempus Sans ITC" pitchFamily="82" charset="0"/>
                        </a:rPr>
                        <a:t>ESEP Small Group ELA</a:t>
                      </a:r>
                    </a:p>
                  </a:txBody>
                  <a:tcPr/>
                </a:tc>
                <a:tc>
                  <a:txBody>
                    <a:bodyPr/>
                    <a:lstStyle/>
                    <a:p>
                      <a:r>
                        <a:rPr lang="en-US" sz="1050" dirty="0">
                          <a:latin typeface="Tempus Sans ITC" pitchFamily="82" charset="0"/>
                        </a:rPr>
                        <a:t>525</a:t>
                      </a:r>
                    </a:p>
                    <a:p>
                      <a:endParaRPr lang="en-US" sz="1050" dirty="0">
                        <a:latin typeface="Tempus Sans ITC" pitchFamily="82" charset="0"/>
                      </a:endParaRPr>
                    </a:p>
                    <a:p>
                      <a:endParaRPr lang="en-US" sz="1050" dirty="0">
                        <a:latin typeface="Tempus Sans ITC" pitchFamily="82" charset="0"/>
                      </a:endParaRPr>
                    </a:p>
                    <a:p>
                      <a:r>
                        <a:rPr lang="en-US" sz="1050" dirty="0">
                          <a:latin typeface="Tempus Sans ITC" pitchFamily="82" charset="0"/>
                        </a:rPr>
                        <a:t>620</a:t>
                      </a:r>
                    </a:p>
                  </a:txBody>
                  <a:tcPr/>
                </a:tc>
                <a:tc>
                  <a:txBody>
                    <a:bodyPr/>
                    <a:lstStyle/>
                    <a:p>
                      <a:r>
                        <a:rPr lang="en-US" sz="1050" dirty="0">
                          <a:latin typeface="Tempus Sans ITC" pitchFamily="82" charset="0"/>
                        </a:rPr>
                        <a:t>lbledsoe@Paulding.k12.ga.us</a:t>
                      </a:r>
                    </a:p>
                    <a:p>
                      <a:endParaRPr lang="en-US" sz="1050" dirty="0">
                        <a:latin typeface="Tempus Sans ITC" pitchFamily="82" charset="0"/>
                      </a:endParaRPr>
                    </a:p>
                    <a:p>
                      <a:endParaRPr lang="en-US" sz="1050" dirty="0">
                        <a:latin typeface="Tempus Sans ITC" pitchFamily="82" charset="0"/>
                      </a:endParaRPr>
                    </a:p>
                    <a:p>
                      <a:r>
                        <a:rPr lang="en-US" sz="1050" dirty="0">
                          <a:latin typeface="Tempus Sans ITC" pitchFamily="82" charset="0"/>
                        </a:rPr>
                        <a:t>kbritton@paulding.k12.ga.us</a:t>
                      </a:r>
                    </a:p>
                  </a:txBody>
                  <a:tcPr/>
                </a:tc>
                <a:extLst>
                  <a:ext uri="{0D108BD9-81ED-4DB2-BD59-A6C34878D82A}">
                    <a16:rowId xmlns:a16="http://schemas.microsoft.com/office/drawing/2014/main" val="10000"/>
                  </a:ext>
                </a:extLst>
              </a:tr>
              <a:tr h="599445">
                <a:tc>
                  <a:txBody>
                    <a:bodyPr/>
                    <a:lstStyle/>
                    <a:p>
                      <a:r>
                        <a:rPr lang="en-US" sz="1050" dirty="0">
                          <a:latin typeface="Tempus Sans ITC" pitchFamily="82" charset="0"/>
                        </a:rPr>
                        <a:t>Linda Hill</a:t>
                      </a:r>
                    </a:p>
                  </a:txBody>
                  <a:tcPr/>
                </a:tc>
                <a:tc>
                  <a:txBody>
                    <a:bodyPr/>
                    <a:lstStyle/>
                    <a:p>
                      <a:r>
                        <a:rPr lang="en-US" sz="1050" dirty="0">
                          <a:latin typeface="Tempus Sans ITC" pitchFamily="82" charset="0"/>
                        </a:rPr>
                        <a:t>Para-Professional</a:t>
                      </a:r>
                    </a:p>
                    <a:p>
                      <a:r>
                        <a:rPr lang="en-US" sz="1050" dirty="0">
                          <a:latin typeface="Tempus Sans ITC" pitchFamily="82" charset="0"/>
                        </a:rPr>
                        <a:t>Science &amp; Social</a:t>
                      </a:r>
                    </a:p>
                    <a:p>
                      <a:r>
                        <a:rPr lang="en-US" sz="1050" dirty="0">
                          <a:latin typeface="Tempus Sans ITC" pitchFamily="82" charset="0"/>
                        </a:rPr>
                        <a:t>Studies</a:t>
                      </a:r>
                    </a:p>
                  </a:txBody>
                  <a:tcPr/>
                </a:tc>
                <a:tc>
                  <a:txBody>
                    <a:bodyPr/>
                    <a:lstStyle/>
                    <a:p>
                      <a:endParaRPr lang="en-US" sz="1050" dirty="0">
                        <a:latin typeface="Tempus Sans ITC" pitchFamily="82" charset="0"/>
                      </a:endParaRPr>
                    </a:p>
                  </a:txBody>
                  <a:tcPr/>
                </a:tc>
                <a:tc>
                  <a:txBody>
                    <a:bodyPr/>
                    <a:lstStyle/>
                    <a:p>
                      <a:r>
                        <a:rPr lang="en-US" sz="1050" dirty="0">
                          <a:latin typeface="Tempus Sans ITC" pitchFamily="82" charset="0"/>
                        </a:rPr>
                        <a:t>lhill@pauldingcountyschools.onmicrosoft.com</a:t>
                      </a:r>
                    </a:p>
                  </a:txBody>
                  <a:tcPr/>
                </a:tc>
                <a:extLst>
                  <a:ext uri="{0D108BD9-81ED-4DB2-BD59-A6C34878D82A}">
                    <a16:rowId xmlns:a16="http://schemas.microsoft.com/office/drawing/2014/main" val="10002"/>
                  </a:ext>
                </a:extLst>
              </a:tr>
              <a:tr h="580638">
                <a:tc>
                  <a:txBody>
                    <a:bodyPr/>
                    <a:lstStyle/>
                    <a:p>
                      <a:r>
                        <a:rPr lang="en-US" sz="1050" dirty="0">
                          <a:latin typeface="Tempus Sans ITC" pitchFamily="82" charset="0"/>
                        </a:rPr>
                        <a:t>Dawn Jennings</a:t>
                      </a:r>
                    </a:p>
                    <a:p>
                      <a:endParaRPr lang="en-US" sz="1050" dirty="0">
                        <a:latin typeface="Tempus Sans ITC" pitchFamily="82" charset="0"/>
                      </a:endParaRPr>
                    </a:p>
                    <a:p>
                      <a:r>
                        <a:rPr lang="en-US" sz="1050" dirty="0">
                          <a:latin typeface="Tempus Sans ITC" pitchFamily="82" charset="0"/>
                        </a:rPr>
                        <a:t>April Leachman</a:t>
                      </a:r>
                    </a:p>
                  </a:txBody>
                  <a:tcPr/>
                </a:tc>
                <a:tc>
                  <a:txBody>
                    <a:bodyPr/>
                    <a:lstStyle/>
                    <a:p>
                      <a:r>
                        <a:rPr lang="en-US" sz="1050" dirty="0">
                          <a:latin typeface="Tempus Sans ITC" pitchFamily="82" charset="0"/>
                        </a:rPr>
                        <a:t>Math, Science &amp; Social Studies</a:t>
                      </a:r>
                    </a:p>
                    <a:p>
                      <a:r>
                        <a:rPr lang="en-US" sz="1050" dirty="0">
                          <a:latin typeface="Tempus Sans ITC" pitchFamily="82" charset="0"/>
                        </a:rPr>
                        <a:t>Science</a:t>
                      </a:r>
                    </a:p>
                  </a:txBody>
                  <a:tcPr/>
                </a:tc>
                <a:tc>
                  <a:txBody>
                    <a:bodyPr/>
                    <a:lstStyle/>
                    <a:p>
                      <a:r>
                        <a:rPr lang="en-US" sz="1050" dirty="0">
                          <a:latin typeface="Tempus Sans ITC" pitchFamily="82" charset="0"/>
                        </a:rPr>
                        <a:t>509</a:t>
                      </a:r>
                    </a:p>
                    <a:p>
                      <a:endParaRPr lang="en-US" sz="1050" dirty="0">
                        <a:latin typeface="Tempus Sans ITC" pitchFamily="82" charset="0"/>
                      </a:endParaRPr>
                    </a:p>
                    <a:p>
                      <a:r>
                        <a:rPr lang="en-US" sz="1050" dirty="0">
                          <a:latin typeface="Tempus Sans ITC" pitchFamily="82" charset="0"/>
                        </a:rPr>
                        <a:t>520</a:t>
                      </a:r>
                    </a:p>
                  </a:txBody>
                  <a:tcPr/>
                </a:tc>
                <a:tc>
                  <a:txBody>
                    <a:bodyPr/>
                    <a:lstStyle/>
                    <a:p>
                      <a:r>
                        <a:rPr lang="en-US" sz="1050" dirty="0">
                          <a:latin typeface="Tempus Sans ITC" pitchFamily="82" charset="0"/>
                        </a:rPr>
                        <a:t>dajennings@paulding.k12.ga.us</a:t>
                      </a:r>
                    </a:p>
                    <a:p>
                      <a:endParaRPr lang="en-US" sz="1050" dirty="0">
                        <a:latin typeface="Tempus Sans ITC" pitchFamily="82" charset="0"/>
                      </a:endParaRPr>
                    </a:p>
                    <a:p>
                      <a:r>
                        <a:rPr lang="en-US" sz="1050" dirty="0">
                          <a:latin typeface="Tempus Sans ITC" pitchFamily="82" charset="0"/>
                        </a:rPr>
                        <a:t>aleachman@paulding.k12.ga.us</a:t>
                      </a:r>
                    </a:p>
                  </a:txBody>
                  <a:tcPr/>
                </a:tc>
                <a:extLst>
                  <a:ext uri="{0D108BD9-81ED-4DB2-BD59-A6C34878D82A}">
                    <a16:rowId xmlns:a16="http://schemas.microsoft.com/office/drawing/2014/main" val="10003"/>
                  </a:ext>
                </a:extLst>
              </a:tr>
              <a:tr h="235088">
                <a:tc>
                  <a:txBody>
                    <a:bodyPr/>
                    <a:lstStyle/>
                    <a:p>
                      <a:r>
                        <a:rPr lang="en-US" sz="1050" dirty="0">
                          <a:latin typeface="Tempus Sans ITC" pitchFamily="82" charset="0"/>
                        </a:rPr>
                        <a:t>Sally Shoemaker</a:t>
                      </a:r>
                    </a:p>
                  </a:txBody>
                  <a:tcPr/>
                </a:tc>
                <a:tc>
                  <a:txBody>
                    <a:bodyPr/>
                    <a:lstStyle/>
                    <a:p>
                      <a:r>
                        <a:rPr lang="en-US" sz="1050" dirty="0">
                          <a:latin typeface="Tempus Sans ITC" pitchFamily="82" charset="0"/>
                        </a:rPr>
                        <a:t>Language Arts &amp; Social Studies</a:t>
                      </a:r>
                    </a:p>
                  </a:txBody>
                  <a:tcPr/>
                </a:tc>
                <a:tc>
                  <a:txBody>
                    <a:bodyPr/>
                    <a:lstStyle/>
                    <a:p>
                      <a:r>
                        <a:rPr lang="en-US" sz="1050" dirty="0">
                          <a:latin typeface="Tempus Sans ITC" pitchFamily="82" charset="0"/>
                        </a:rPr>
                        <a:t>517</a:t>
                      </a:r>
                    </a:p>
                  </a:txBody>
                  <a:tcPr/>
                </a:tc>
                <a:tc>
                  <a:txBody>
                    <a:bodyPr/>
                    <a:lstStyle/>
                    <a:p>
                      <a:r>
                        <a:rPr lang="en-US" sz="1050" dirty="0">
                          <a:solidFill>
                            <a:schemeClr val="tx1"/>
                          </a:solidFill>
                          <a:latin typeface="Tempus Sans ITC" pitchFamily="82" charset="0"/>
                        </a:rPr>
                        <a:t>sshoemaker@paulding.k12.ga.us</a:t>
                      </a:r>
                      <a:endParaRPr lang="en-US" sz="1050" dirty="0">
                        <a:latin typeface="Tempus Sans ITC" pitchFamily="82" charset="0"/>
                      </a:endParaRPr>
                    </a:p>
                  </a:txBody>
                  <a:tcPr/>
                </a:tc>
                <a:extLst>
                  <a:ext uri="{0D108BD9-81ED-4DB2-BD59-A6C34878D82A}">
                    <a16:rowId xmlns:a16="http://schemas.microsoft.com/office/drawing/2014/main" val="10005"/>
                  </a:ext>
                </a:extLst>
              </a:tr>
              <a:tr h="461279">
                <a:tc>
                  <a:txBody>
                    <a:bodyPr/>
                    <a:lstStyle/>
                    <a:p>
                      <a:pPr>
                        <a:lnSpc>
                          <a:spcPct val="150000"/>
                        </a:lnSpc>
                      </a:pPr>
                      <a:r>
                        <a:rPr lang="en-US" sz="1050" dirty="0">
                          <a:latin typeface="Tempus Sans ITC" pitchFamily="82" charset="0"/>
                        </a:rPr>
                        <a:t>Rebecca Wall</a:t>
                      </a:r>
                    </a:p>
                    <a:p>
                      <a:pPr>
                        <a:lnSpc>
                          <a:spcPct val="150000"/>
                        </a:lnSpc>
                      </a:pPr>
                      <a:r>
                        <a:rPr lang="en-US" sz="1050" dirty="0">
                          <a:latin typeface="Tempus Sans ITC" pitchFamily="82" charset="0"/>
                        </a:rPr>
                        <a:t>Dana White</a:t>
                      </a:r>
                    </a:p>
                    <a:p>
                      <a:pPr>
                        <a:lnSpc>
                          <a:spcPct val="150000"/>
                        </a:lnSpc>
                      </a:pPr>
                      <a:r>
                        <a:rPr lang="en-US" sz="1050" dirty="0">
                          <a:latin typeface="Tempus Sans ITC" pitchFamily="82" charset="0"/>
                        </a:rPr>
                        <a:t>Tammy Williams</a:t>
                      </a:r>
                    </a:p>
                  </a:txBody>
                  <a:tcPr/>
                </a:tc>
                <a:tc>
                  <a:txBody>
                    <a:bodyPr/>
                    <a:lstStyle/>
                    <a:p>
                      <a:pPr>
                        <a:lnSpc>
                          <a:spcPct val="150000"/>
                        </a:lnSpc>
                      </a:pPr>
                      <a:r>
                        <a:rPr lang="en-US" sz="1050" dirty="0">
                          <a:latin typeface="Tempus Sans ITC" pitchFamily="82" charset="0"/>
                        </a:rPr>
                        <a:t>ESEP Small Group Math</a:t>
                      </a:r>
                    </a:p>
                    <a:p>
                      <a:pPr>
                        <a:lnSpc>
                          <a:spcPct val="150000"/>
                        </a:lnSpc>
                      </a:pPr>
                      <a:r>
                        <a:rPr lang="en-US" sz="1050" dirty="0">
                          <a:latin typeface="Tempus Sans ITC" pitchFamily="82" charset="0"/>
                        </a:rPr>
                        <a:t>Math &amp; Science</a:t>
                      </a:r>
                    </a:p>
                    <a:p>
                      <a:pPr>
                        <a:lnSpc>
                          <a:spcPct val="150000"/>
                        </a:lnSpc>
                      </a:pPr>
                      <a:r>
                        <a:rPr lang="en-US" sz="1050" dirty="0">
                          <a:latin typeface="Tempus Sans ITC" pitchFamily="82" charset="0"/>
                        </a:rPr>
                        <a:t>Math &amp; Language</a:t>
                      </a:r>
                      <a:r>
                        <a:rPr lang="en-US" sz="1050" baseline="0" dirty="0">
                          <a:latin typeface="Tempus Sans ITC" pitchFamily="82" charset="0"/>
                        </a:rPr>
                        <a:t> Arts</a:t>
                      </a:r>
                      <a:endParaRPr lang="en-US" sz="1050" dirty="0">
                        <a:latin typeface="Tempus Sans ITC" pitchFamily="82" charset="0"/>
                      </a:endParaRPr>
                    </a:p>
                  </a:txBody>
                  <a:tcPr/>
                </a:tc>
                <a:tc>
                  <a:txBody>
                    <a:bodyPr/>
                    <a:lstStyle/>
                    <a:p>
                      <a:pPr>
                        <a:lnSpc>
                          <a:spcPct val="150000"/>
                        </a:lnSpc>
                      </a:pPr>
                      <a:r>
                        <a:rPr lang="en-US" sz="1050" dirty="0">
                          <a:latin typeface="Tempus Sans ITC" pitchFamily="82" charset="0"/>
                        </a:rPr>
                        <a:t>712</a:t>
                      </a:r>
                    </a:p>
                    <a:p>
                      <a:pPr>
                        <a:lnSpc>
                          <a:spcPct val="150000"/>
                        </a:lnSpc>
                      </a:pPr>
                      <a:r>
                        <a:rPr lang="en-US" sz="1050" dirty="0">
                          <a:latin typeface="Tempus Sans ITC" pitchFamily="82" charset="0"/>
                        </a:rPr>
                        <a:t>524</a:t>
                      </a:r>
                    </a:p>
                    <a:p>
                      <a:pPr>
                        <a:lnSpc>
                          <a:spcPct val="150000"/>
                        </a:lnSpc>
                      </a:pPr>
                      <a:r>
                        <a:rPr lang="en-US" sz="1050" dirty="0">
                          <a:latin typeface="Tempus Sans ITC" pitchFamily="82" charset="0"/>
                        </a:rPr>
                        <a:t>510</a:t>
                      </a:r>
                    </a:p>
                  </a:txBody>
                  <a:tcPr/>
                </a:tc>
                <a:tc>
                  <a:txBody>
                    <a:bodyPr/>
                    <a:lstStyle/>
                    <a:p>
                      <a:pPr>
                        <a:lnSpc>
                          <a:spcPct val="150000"/>
                        </a:lnSpc>
                      </a:pPr>
                      <a:r>
                        <a:rPr lang="en-US" sz="1050" dirty="0" err="1">
                          <a:latin typeface="Tempus Sans ITC" pitchFamily="82" charset="0"/>
                        </a:rPr>
                        <a:t>rwall</a:t>
                      </a:r>
                      <a:r>
                        <a:rPr lang="en-US" sz="1050" dirty="0">
                          <a:latin typeface="Tempus Sans ITC" pitchFamily="82" charset="0"/>
                        </a:rPr>
                        <a:t>@[aulding.k12.ga.us</a:t>
                      </a:r>
                    </a:p>
                    <a:p>
                      <a:pPr>
                        <a:lnSpc>
                          <a:spcPct val="150000"/>
                        </a:lnSpc>
                      </a:pPr>
                      <a:r>
                        <a:rPr lang="en-US" sz="1050" dirty="0">
                          <a:latin typeface="Tempus Sans ITC" pitchFamily="82" charset="0"/>
                        </a:rPr>
                        <a:t>dwwhite@paulding.k12.ga.us</a:t>
                      </a:r>
                    </a:p>
                    <a:p>
                      <a:pPr>
                        <a:lnSpc>
                          <a:spcPct val="150000"/>
                        </a:lnSpc>
                      </a:pPr>
                      <a:r>
                        <a:rPr lang="en-US" sz="1050" dirty="0">
                          <a:latin typeface="Tempus Sans ITC" pitchFamily="82" charset="0"/>
                        </a:rPr>
                        <a:t>tawilliams@paulding.k12.ga.us</a:t>
                      </a:r>
                    </a:p>
                  </a:txBody>
                  <a:tcPr/>
                </a:tc>
                <a:extLst>
                  <a:ext uri="{0D108BD9-81ED-4DB2-BD59-A6C34878D82A}">
                    <a16:rowId xmlns:a16="http://schemas.microsoft.com/office/drawing/2014/main" val="10007"/>
                  </a:ext>
                </a:extLst>
              </a:tr>
            </a:tbl>
          </a:graphicData>
        </a:graphic>
      </p:graphicFrame>
      <p:sp>
        <p:nvSpPr>
          <p:cNvPr id="6" name="TextBox 5"/>
          <p:cNvSpPr txBox="1"/>
          <p:nvPr/>
        </p:nvSpPr>
        <p:spPr>
          <a:xfrm>
            <a:off x="888880" y="741035"/>
            <a:ext cx="5080238" cy="584775"/>
          </a:xfrm>
          <a:prstGeom prst="rect">
            <a:avLst/>
          </a:prstGeom>
          <a:noFill/>
        </p:spPr>
        <p:txBody>
          <a:bodyPr wrap="none" rtlCol="0">
            <a:spAutoFit/>
          </a:bodyPr>
          <a:lstStyle/>
          <a:p>
            <a:r>
              <a:rPr lang="en-US" sz="3200" b="1" dirty="0"/>
              <a:t>On The Prowl with 6</a:t>
            </a:r>
            <a:r>
              <a:rPr lang="en-US" sz="3200" b="1" baseline="30000" dirty="0"/>
              <a:t>th</a:t>
            </a:r>
            <a:r>
              <a:rPr lang="en-US" sz="3200" b="1" dirty="0"/>
              <a:t> Grade</a:t>
            </a:r>
          </a:p>
        </p:txBody>
      </p:sp>
      <p:sp>
        <p:nvSpPr>
          <p:cNvPr id="29" name="Text Box 23"/>
          <p:cNvSpPr txBox="1">
            <a:spLocks noChangeArrowheads="1"/>
          </p:cNvSpPr>
          <p:nvPr/>
        </p:nvSpPr>
        <p:spPr bwMode="auto">
          <a:xfrm>
            <a:off x="2721363" y="1413456"/>
            <a:ext cx="1585690" cy="338554"/>
          </a:xfrm>
          <a:prstGeom prst="rect">
            <a:avLst/>
          </a:prstGeom>
          <a:noFill/>
          <a:ln w="9525">
            <a:noFill/>
            <a:miter lim="800000"/>
            <a:headEnd/>
            <a:tailEnd/>
          </a:ln>
        </p:spPr>
        <p:txBody>
          <a:bodyPr wrap="none">
            <a:spAutoFit/>
          </a:bodyPr>
          <a:lstStyle/>
          <a:p>
            <a:pPr algn="l"/>
            <a:r>
              <a:rPr lang="en-US" sz="1600" b="1" dirty="0"/>
              <a:t>Sixth Grade Staff</a:t>
            </a:r>
          </a:p>
        </p:txBody>
      </p:sp>
      <p:sp>
        <p:nvSpPr>
          <p:cNvPr id="30" name="Text Box 52"/>
          <p:cNvSpPr txBox="1">
            <a:spLocks noChangeArrowheads="1"/>
          </p:cNvSpPr>
          <p:nvPr/>
        </p:nvSpPr>
        <p:spPr bwMode="auto">
          <a:xfrm>
            <a:off x="3217647" y="5012080"/>
            <a:ext cx="2882269" cy="769441"/>
          </a:xfrm>
          <a:prstGeom prst="rect">
            <a:avLst/>
          </a:prstGeom>
          <a:noFill/>
          <a:ln w="9525">
            <a:noFill/>
            <a:miter lim="800000"/>
            <a:headEnd/>
            <a:tailEnd/>
          </a:ln>
        </p:spPr>
        <p:txBody>
          <a:bodyPr wrap="square">
            <a:spAutoFit/>
          </a:bodyPr>
          <a:lstStyle/>
          <a:p>
            <a:pPr algn="l"/>
            <a:r>
              <a:rPr lang="en-US" sz="1100" dirty="0"/>
              <a:t>Language Arts: </a:t>
            </a:r>
            <a:r>
              <a:rPr lang="en-US" sz="1100" i="1" dirty="0"/>
              <a:t>Reading &amp; Writing Narratives</a:t>
            </a:r>
          </a:p>
          <a:p>
            <a:pPr algn="l"/>
            <a:r>
              <a:rPr lang="en-US" sz="1100" dirty="0"/>
              <a:t>Math: </a:t>
            </a:r>
            <a:r>
              <a:rPr lang="en-US" sz="1100" i="1" dirty="0"/>
              <a:t>Number Systems and Fluency</a:t>
            </a:r>
          </a:p>
          <a:p>
            <a:pPr algn="l"/>
            <a:r>
              <a:rPr lang="en-US" sz="1100" dirty="0"/>
              <a:t>Science: </a:t>
            </a:r>
            <a:r>
              <a:rPr lang="en-US" sz="1100" i="1" dirty="0"/>
              <a:t>Scientific Processes/Geology</a:t>
            </a:r>
          </a:p>
          <a:p>
            <a:pPr algn="l"/>
            <a:r>
              <a:rPr lang="en-US" sz="1100" dirty="0"/>
              <a:t>Social Studies: </a:t>
            </a:r>
            <a:r>
              <a:rPr lang="en-US" sz="1100" i="1" dirty="0"/>
              <a:t>Geographic Concepts </a:t>
            </a:r>
            <a:endParaRPr lang="en-US" sz="1100" dirty="0"/>
          </a:p>
        </p:txBody>
      </p:sp>
      <p:sp>
        <p:nvSpPr>
          <p:cNvPr id="31" name="Text Box 50"/>
          <p:cNvSpPr txBox="1">
            <a:spLocks noChangeArrowheads="1"/>
          </p:cNvSpPr>
          <p:nvPr/>
        </p:nvSpPr>
        <p:spPr bwMode="auto">
          <a:xfrm>
            <a:off x="1011985" y="5006763"/>
            <a:ext cx="2172390" cy="646331"/>
          </a:xfrm>
          <a:prstGeom prst="rect">
            <a:avLst/>
          </a:prstGeom>
          <a:noFill/>
          <a:ln w="9525">
            <a:noFill/>
            <a:miter lim="800000"/>
            <a:headEnd/>
            <a:tailEnd/>
          </a:ln>
        </p:spPr>
        <p:txBody>
          <a:bodyPr wrap="none">
            <a:spAutoFit/>
          </a:bodyPr>
          <a:lstStyle/>
          <a:p>
            <a:r>
              <a:rPr lang="en-US" sz="1800" b="1" u="sng" dirty="0"/>
              <a:t>Curriculum: </a:t>
            </a:r>
          </a:p>
          <a:p>
            <a:r>
              <a:rPr lang="en-US" sz="1800" b="1" u="sng" dirty="0"/>
              <a:t>1</a:t>
            </a:r>
            <a:r>
              <a:rPr lang="en-US" sz="1800" b="1" u="sng" baseline="30000" dirty="0"/>
              <a:t>st</a:t>
            </a:r>
            <a:r>
              <a:rPr lang="en-US" sz="1800" b="1" u="sng" dirty="0"/>
              <a:t> Instructional Unit</a:t>
            </a:r>
          </a:p>
        </p:txBody>
      </p:sp>
      <p:cxnSp>
        <p:nvCxnSpPr>
          <p:cNvPr id="8" name="Straight Connector 7"/>
          <p:cNvCxnSpPr/>
          <p:nvPr/>
        </p:nvCxnSpPr>
        <p:spPr bwMode="auto">
          <a:xfrm>
            <a:off x="758083" y="4812106"/>
            <a:ext cx="534183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H="1" flipV="1">
            <a:off x="3155555" y="5947612"/>
            <a:ext cx="12094" cy="2487764"/>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770176" y="1434668"/>
            <a:ext cx="5308074"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a:off x="770176" y="5970436"/>
            <a:ext cx="534183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id="{92E335C6-FC30-4650-A720-82E365E9430B}"/>
              </a:ext>
            </a:extLst>
          </p:cNvPr>
          <p:cNvSpPr txBox="1"/>
          <p:nvPr/>
        </p:nvSpPr>
        <p:spPr>
          <a:xfrm>
            <a:off x="3258386" y="6285503"/>
            <a:ext cx="2663779" cy="1938992"/>
          </a:xfrm>
          <a:prstGeom prst="rect">
            <a:avLst/>
          </a:prstGeom>
          <a:noFill/>
        </p:spPr>
        <p:txBody>
          <a:bodyPr wrap="square">
            <a:spAutoFit/>
          </a:bodyPr>
          <a:lstStyle/>
          <a:p>
            <a:pPr algn="l"/>
            <a:r>
              <a:rPr lang="en-US" sz="1200" dirty="0"/>
              <a:t>In Middle School it is more important than ever that parents stay informed. Please make sure to obtain the codes to sign on to Parent Portal. Contact your student’s teachers by e-mail when you have a question or concern. Teachers are able to respond to e-mail much more quickly than phone calls. Sign up for Canvas or check web pages to stay in contact.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076" name="Text Box 6"/>
          <p:cNvSpPr txBox="1">
            <a:spLocks noChangeArrowheads="1"/>
          </p:cNvSpPr>
          <p:nvPr/>
        </p:nvSpPr>
        <p:spPr bwMode="auto">
          <a:xfrm>
            <a:off x="4165390" y="721572"/>
            <a:ext cx="910827" cy="369332"/>
          </a:xfrm>
          <a:prstGeom prst="rect">
            <a:avLst/>
          </a:prstGeom>
          <a:noFill/>
          <a:ln w="9525">
            <a:noFill/>
            <a:miter lim="800000"/>
            <a:headEnd/>
            <a:tailEnd/>
          </a:ln>
        </p:spPr>
        <p:txBody>
          <a:bodyPr wrap="none">
            <a:spAutoFit/>
          </a:bodyPr>
          <a:lstStyle/>
          <a:p>
            <a:r>
              <a:rPr lang="en-US" sz="1800" b="1" u="sng" dirty="0"/>
              <a:t>Lockers</a:t>
            </a:r>
          </a:p>
        </p:txBody>
      </p:sp>
      <p:sp>
        <p:nvSpPr>
          <p:cNvPr id="3077" name="Text Box 7"/>
          <p:cNvSpPr txBox="1">
            <a:spLocks noChangeArrowheads="1"/>
          </p:cNvSpPr>
          <p:nvPr/>
        </p:nvSpPr>
        <p:spPr bwMode="auto">
          <a:xfrm>
            <a:off x="3455959" y="1116627"/>
            <a:ext cx="2450638" cy="1615827"/>
          </a:xfrm>
          <a:prstGeom prst="rect">
            <a:avLst/>
          </a:prstGeom>
          <a:noFill/>
          <a:ln w="9525">
            <a:noFill/>
            <a:miter lim="800000"/>
            <a:headEnd/>
            <a:tailEnd/>
          </a:ln>
        </p:spPr>
        <p:txBody>
          <a:bodyPr wrap="square">
            <a:spAutoFit/>
          </a:bodyPr>
          <a:lstStyle/>
          <a:p>
            <a:pPr algn="l"/>
            <a:r>
              <a:rPr lang="en-US" sz="1100" dirty="0"/>
              <a:t>Due to </a:t>
            </a:r>
            <a:r>
              <a:rPr lang="en-US" sz="1100" dirty="0" err="1"/>
              <a:t>Covid</a:t>
            </a:r>
            <a:r>
              <a:rPr lang="en-US" sz="1100" dirty="0"/>
              <a:t> restrictions, we will not be issuing lockers during the first month of school. A fee of $5.00 will cover the cost of your student’s locker rental and will be collected at a later date. Students will keep all their belongings in their book bags. These will be carried from class to class and kept under the student desk.</a:t>
            </a:r>
          </a:p>
        </p:txBody>
      </p:sp>
      <p:sp>
        <p:nvSpPr>
          <p:cNvPr id="3087" name="Text Box 25"/>
          <p:cNvSpPr txBox="1">
            <a:spLocks noChangeArrowheads="1"/>
          </p:cNvSpPr>
          <p:nvPr/>
        </p:nvSpPr>
        <p:spPr bwMode="auto">
          <a:xfrm>
            <a:off x="288925" y="7340600"/>
            <a:ext cx="184150" cy="304800"/>
          </a:xfrm>
          <a:prstGeom prst="rect">
            <a:avLst/>
          </a:prstGeom>
          <a:noFill/>
          <a:ln w="9525">
            <a:noFill/>
            <a:miter lim="800000"/>
            <a:headEnd/>
            <a:tailEnd/>
          </a:ln>
        </p:spPr>
        <p:txBody>
          <a:bodyPr wrap="none">
            <a:spAutoFit/>
          </a:bodyPr>
          <a:lstStyle/>
          <a:p>
            <a:pPr algn="l"/>
            <a:endParaRPr lang="en-US" dirty="0"/>
          </a:p>
        </p:txBody>
      </p:sp>
      <p:sp>
        <p:nvSpPr>
          <p:cNvPr id="3089" name="Rectangle 28"/>
          <p:cNvSpPr>
            <a:spLocks noChangeArrowheads="1"/>
          </p:cNvSpPr>
          <p:nvPr/>
        </p:nvSpPr>
        <p:spPr bwMode="auto">
          <a:xfrm>
            <a:off x="2394535" y="5678870"/>
            <a:ext cx="1874232" cy="369332"/>
          </a:xfrm>
          <a:prstGeom prst="rect">
            <a:avLst/>
          </a:prstGeom>
          <a:noFill/>
          <a:ln w="9525">
            <a:noFill/>
            <a:miter lim="800000"/>
            <a:headEnd/>
            <a:tailEnd/>
          </a:ln>
        </p:spPr>
        <p:txBody>
          <a:bodyPr wrap="none">
            <a:spAutoFit/>
          </a:bodyPr>
          <a:lstStyle/>
          <a:p>
            <a:r>
              <a:rPr lang="en-US" sz="1800" b="1" u="sng" dirty="0"/>
              <a:t>Personal Hygiene</a:t>
            </a:r>
          </a:p>
        </p:txBody>
      </p:sp>
      <p:sp>
        <p:nvSpPr>
          <p:cNvPr id="3090" name="Text Box 31"/>
          <p:cNvSpPr txBox="1">
            <a:spLocks noChangeArrowheads="1"/>
          </p:cNvSpPr>
          <p:nvPr/>
        </p:nvSpPr>
        <p:spPr bwMode="auto">
          <a:xfrm>
            <a:off x="925506" y="5954464"/>
            <a:ext cx="5158185" cy="2462213"/>
          </a:xfrm>
          <a:prstGeom prst="rect">
            <a:avLst/>
          </a:prstGeom>
          <a:noFill/>
          <a:ln w="9525">
            <a:noFill/>
            <a:miter lim="800000"/>
            <a:headEnd/>
            <a:tailEnd/>
          </a:ln>
        </p:spPr>
        <p:txBody>
          <a:bodyPr wrap="square">
            <a:spAutoFit/>
          </a:bodyPr>
          <a:lstStyle/>
          <a:p>
            <a:pPr algn="l"/>
            <a:r>
              <a:rPr lang="en-US" sz="1100" dirty="0"/>
              <a:t>Maintaining good personal hygiene is more important than ever. Here are some practices to be mindful of:</a:t>
            </a:r>
          </a:p>
          <a:p>
            <a:pPr marL="171450" indent="-171450" algn="l">
              <a:buFont typeface="Arial" panose="020B0604020202020204" pitchFamily="34" charset="0"/>
              <a:buChar char="•"/>
            </a:pPr>
            <a:r>
              <a:rPr lang="en-US" sz="1100" dirty="0"/>
              <a:t>Bathe daily and wear clean clothes.</a:t>
            </a:r>
          </a:p>
          <a:p>
            <a:pPr marL="171450" indent="-171450" algn="l">
              <a:buFont typeface="Arial" panose="020B0604020202020204" pitchFamily="34" charset="0"/>
              <a:buChar char="•"/>
            </a:pPr>
            <a:r>
              <a:rPr lang="en-US" sz="1100" dirty="0"/>
              <a:t>Wash hands frequently and effectively – 20 second minimum, covering all areas.</a:t>
            </a:r>
          </a:p>
          <a:p>
            <a:pPr marL="171450" indent="-171450" algn="l">
              <a:buFont typeface="Arial" panose="020B0604020202020204" pitchFamily="34" charset="0"/>
              <a:buChar char="•"/>
            </a:pPr>
            <a:r>
              <a:rPr lang="en-US" sz="1100" dirty="0"/>
              <a:t>Keep items such as pens and pencils out of your mouth.</a:t>
            </a:r>
          </a:p>
          <a:p>
            <a:pPr marL="171450" indent="-171450" algn="l">
              <a:buFont typeface="Arial" panose="020B0604020202020204" pitchFamily="34" charset="0"/>
              <a:buChar char="•"/>
            </a:pPr>
            <a:r>
              <a:rPr lang="en-US" sz="1100" dirty="0"/>
              <a:t>Refrain from touching your face.</a:t>
            </a:r>
          </a:p>
          <a:p>
            <a:pPr marL="171450" indent="-171450" algn="l">
              <a:buFont typeface="Arial" panose="020B0604020202020204" pitchFamily="34" charset="0"/>
              <a:buChar char="•"/>
            </a:pPr>
            <a:r>
              <a:rPr lang="en-US" sz="1100" dirty="0"/>
              <a:t>Do not share items.</a:t>
            </a:r>
          </a:p>
          <a:p>
            <a:pPr marL="171450" indent="-171450" algn="l">
              <a:buFont typeface="Arial" panose="020B0604020202020204" pitchFamily="34" charset="0"/>
              <a:buChar char="•"/>
            </a:pPr>
            <a:r>
              <a:rPr lang="en-US" sz="1100" dirty="0"/>
              <a:t>Cough and/or sneeze into your elbow or upper arm.</a:t>
            </a:r>
          </a:p>
          <a:p>
            <a:pPr marL="171450" indent="-171450" algn="l">
              <a:buFont typeface="Arial" panose="020B0604020202020204" pitchFamily="34" charset="0"/>
              <a:buChar char="•"/>
            </a:pPr>
            <a:r>
              <a:rPr lang="en-US" sz="1100" dirty="0"/>
              <a:t>Use hand sanitizer correctly – a little goes a long way.</a:t>
            </a:r>
          </a:p>
          <a:p>
            <a:pPr marL="171450" indent="-171450" algn="l">
              <a:buFont typeface="Arial" panose="020B0604020202020204" pitchFamily="34" charset="0"/>
              <a:buChar char="•"/>
            </a:pPr>
            <a:r>
              <a:rPr lang="en-US" sz="1100" dirty="0"/>
              <a:t>Use deodorant.</a:t>
            </a:r>
          </a:p>
          <a:p>
            <a:pPr marL="171450" indent="-171450" algn="l">
              <a:buFont typeface="Arial" panose="020B0604020202020204" pitchFamily="34" charset="0"/>
              <a:buChar char="•"/>
            </a:pPr>
            <a:r>
              <a:rPr lang="en-US" sz="1100" dirty="0"/>
              <a:t>Practice good oral hygiene.</a:t>
            </a:r>
          </a:p>
          <a:p>
            <a:pPr marL="171450" indent="-171450" algn="l">
              <a:buFont typeface="Arial" panose="020B0604020202020204" pitchFamily="34" charset="0"/>
              <a:buChar char="•"/>
            </a:pPr>
            <a:r>
              <a:rPr lang="en-US" sz="1100" dirty="0"/>
              <a:t>Use a water bottle.</a:t>
            </a:r>
          </a:p>
          <a:p>
            <a:pPr marL="171450" indent="-171450" algn="l">
              <a:buFont typeface="Arial" panose="020B0604020202020204" pitchFamily="34" charset="0"/>
              <a:buChar char="•"/>
            </a:pPr>
            <a:r>
              <a:rPr lang="en-US" sz="1100" dirty="0"/>
              <a:t>Respect the personal space of others.</a:t>
            </a:r>
          </a:p>
          <a:p>
            <a:pPr marL="171450" indent="-171450" algn="l">
              <a:buFont typeface="Arial" panose="020B0604020202020204" pitchFamily="34" charset="0"/>
              <a:buChar char="•"/>
            </a:pPr>
            <a:r>
              <a:rPr lang="en-US" sz="1100" dirty="0"/>
              <a:t>Wearing </a:t>
            </a:r>
            <a:r>
              <a:rPr lang="en-US" sz="1100"/>
              <a:t>masks is </a:t>
            </a:r>
            <a:r>
              <a:rPr lang="en-US" sz="1100" dirty="0"/>
              <a:t>recommended </a:t>
            </a:r>
            <a:r>
              <a:rPr lang="en-US" sz="1100"/>
              <a:t>and encouraged.</a:t>
            </a:r>
            <a:endParaRPr lang="en-US" sz="1100" dirty="0"/>
          </a:p>
        </p:txBody>
      </p:sp>
      <p:sp>
        <p:nvSpPr>
          <p:cNvPr id="19" name="Text Box 32"/>
          <p:cNvSpPr txBox="1">
            <a:spLocks noChangeArrowheads="1"/>
          </p:cNvSpPr>
          <p:nvPr/>
        </p:nvSpPr>
        <p:spPr bwMode="auto">
          <a:xfrm>
            <a:off x="3411929" y="3058585"/>
            <a:ext cx="2671762" cy="2631490"/>
          </a:xfrm>
          <a:prstGeom prst="rect">
            <a:avLst/>
          </a:prstGeom>
          <a:noFill/>
          <a:ln w="9525">
            <a:noFill/>
            <a:miter lim="800000"/>
            <a:headEnd/>
            <a:tailEnd/>
          </a:ln>
        </p:spPr>
        <p:txBody>
          <a:bodyPr wrap="square">
            <a:spAutoFit/>
          </a:bodyPr>
          <a:lstStyle/>
          <a:p>
            <a:pPr algn="l"/>
            <a:r>
              <a:rPr lang="en-US" sz="1100" dirty="0"/>
              <a:t>Good behavior is essential to learning. Classroom and school disruptions rob our students of precious instructional time and energy. Please review the county discipline policy and classroom rules. It is important for students to be responsible, be orderly, have an appropriate attitude, and be respectful. Positive behavior results in  positive rewards that include positive notes or calls, special privileges and special recognition. Consequences for negative behavior include on and off team isolation, loss of privileges, phone calls, team conferences, parent conferences, discipline letter, or an office referral.</a:t>
            </a:r>
          </a:p>
        </p:txBody>
      </p:sp>
      <p:sp>
        <p:nvSpPr>
          <p:cNvPr id="20" name="Text Box 50"/>
          <p:cNvSpPr txBox="1">
            <a:spLocks noChangeArrowheads="1"/>
          </p:cNvSpPr>
          <p:nvPr/>
        </p:nvSpPr>
        <p:spPr bwMode="auto">
          <a:xfrm>
            <a:off x="1513554" y="752960"/>
            <a:ext cx="954107" cy="369332"/>
          </a:xfrm>
          <a:prstGeom prst="rect">
            <a:avLst/>
          </a:prstGeom>
          <a:noFill/>
          <a:ln w="9525">
            <a:noFill/>
            <a:miter lim="800000"/>
            <a:headEnd/>
            <a:tailEnd/>
          </a:ln>
        </p:spPr>
        <p:txBody>
          <a:bodyPr wrap="none">
            <a:spAutoFit/>
          </a:bodyPr>
          <a:lstStyle/>
          <a:p>
            <a:r>
              <a:rPr lang="en-US" sz="1800" b="1" u="sng" dirty="0"/>
              <a:t>Grading</a:t>
            </a:r>
          </a:p>
        </p:txBody>
      </p:sp>
      <p:sp>
        <p:nvSpPr>
          <p:cNvPr id="23" name="Text Box 50"/>
          <p:cNvSpPr txBox="1">
            <a:spLocks noChangeArrowheads="1"/>
          </p:cNvSpPr>
          <p:nvPr/>
        </p:nvSpPr>
        <p:spPr bwMode="auto">
          <a:xfrm>
            <a:off x="4195751" y="2710854"/>
            <a:ext cx="1018227" cy="369332"/>
          </a:xfrm>
          <a:prstGeom prst="rect">
            <a:avLst/>
          </a:prstGeom>
          <a:noFill/>
          <a:ln w="9525">
            <a:noFill/>
            <a:miter lim="800000"/>
            <a:headEnd/>
            <a:tailEnd/>
          </a:ln>
        </p:spPr>
        <p:txBody>
          <a:bodyPr wrap="none">
            <a:spAutoFit/>
          </a:bodyPr>
          <a:lstStyle/>
          <a:p>
            <a:r>
              <a:rPr lang="en-US" sz="1800" b="1" u="sng" dirty="0"/>
              <a:t>Behavior</a:t>
            </a:r>
          </a:p>
        </p:txBody>
      </p:sp>
      <p:cxnSp>
        <p:nvCxnSpPr>
          <p:cNvPr id="24" name="Straight Connector 23"/>
          <p:cNvCxnSpPr>
            <a:cxnSpLocks/>
          </p:cNvCxnSpPr>
          <p:nvPr/>
        </p:nvCxnSpPr>
        <p:spPr bwMode="auto">
          <a:xfrm>
            <a:off x="3308063" y="723900"/>
            <a:ext cx="47176" cy="497657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 name="TextBox 4"/>
          <p:cNvSpPr txBox="1"/>
          <p:nvPr/>
        </p:nvSpPr>
        <p:spPr>
          <a:xfrm>
            <a:off x="774371" y="1350841"/>
            <a:ext cx="2477002" cy="1615827"/>
          </a:xfrm>
          <a:prstGeom prst="rect">
            <a:avLst/>
          </a:prstGeom>
          <a:noFill/>
        </p:spPr>
        <p:txBody>
          <a:bodyPr wrap="square" rtlCol="0">
            <a:spAutoFit/>
          </a:bodyPr>
          <a:lstStyle/>
          <a:p>
            <a:r>
              <a:rPr lang="en-US" sz="1100" dirty="0"/>
              <a:t>90 - 100 = A</a:t>
            </a:r>
          </a:p>
          <a:p>
            <a:r>
              <a:rPr lang="en-US" sz="1100" dirty="0"/>
              <a:t>80 – 89 = B</a:t>
            </a:r>
          </a:p>
          <a:p>
            <a:r>
              <a:rPr lang="en-US" sz="1100" dirty="0"/>
              <a:t>70 – 79 = C</a:t>
            </a:r>
          </a:p>
          <a:p>
            <a:r>
              <a:rPr lang="en-US" sz="1100" dirty="0"/>
              <a:t>0 – 69 = F</a:t>
            </a:r>
          </a:p>
          <a:p>
            <a:endParaRPr lang="en-US" sz="1100" dirty="0"/>
          </a:p>
          <a:p>
            <a:r>
              <a:rPr lang="en-US" sz="1100" dirty="0"/>
              <a:t>Formative Grades-40%- Quizzes, Classwork, Homework.</a:t>
            </a:r>
          </a:p>
          <a:p>
            <a:r>
              <a:rPr lang="en-US" sz="1100" dirty="0"/>
              <a:t>Summative Grades-60%-Tests, Projects, Writing Assessments.</a:t>
            </a:r>
          </a:p>
        </p:txBody>
      </p:sp>
      <p:sp>
        <p:nvSpPr>
          <p:cNvPr id="15" name="Rectangle 28">
            <a:extLst>
              <a:ext uri="{FF2B5EF4-FFF2-40B4-BE49-F238E27FC236}">
                <a16:creationId xmlns:a16="http://schemas.microsoft.com/office/drawing/2014/main" id="{735E4616-AD46-47DA-986B-AF1BD2F5EAE9}"/>
              </a:ext>
            </a:extLst>
          </p:cNvPr>
          <p:cNvSpPr>
            <a:spLocks noChangeArrowheads="1"/>
          </p:cNvSpPr>
          <p:nvPr/>
        </p:nvSpPr>
        <p:spPr bwMode="auto">
          <a:xfrm>
            <a:off x="1106405" y="3305152"/>
            <a:ext cx="1891865" cy="369332"/>
          </a:xfrm>
          <a:prstGeom prst="rect">
            <a:avLst/>
          </a:prstGeom>
          <a:noFill/>
          <a:ln w="9525">
            <a:noFill/>
            <a:miter lim="800000"/>
            <a:headEnd/>
            <a:tailEnd/>
          </a:ln>
        </p:spPr>
        <p:txBody>
          <a:bodyPr wrap="none">
            <a:spAutoFit/>
          </a:bodyPr>
          <a:lstStyle/>
          <a:p>
            <a:r>
              <a:rPr lang="en-US" sz="1800" b="1" u="sng" dirty="0"/>
              <a:t>Cell Phone Policy</a:t>
            </a:r>
          </a:p>
        </p:txBody>
      </p:sp>
      <p:sp>
        <p:nvSpPr>
          <p:cNvPr id="16" name="Text Box 31">
            <a:extLst>
              <a:ext uri="{FF2B5EF4-FFF2-40B4-BE49-F238E27FC236}">
                <a16:creationId xmlns:a16="http://schemas.microsoft.com/office/drawing/2014/main" id="{95FEEDE0-C42F-49B0-ACA1-9EA4564E3C79}"/>
              </a:ext>
            </a:extLst>
          </p:cNvPr>
          <p:cNvSpPr txBox="1">
            <a:spLocks noChangeArrowheads="1"/>
          </p:cNvSpPr>
          <p:nvPr/>
        </p:nvSpPr>
        <p:spPr bwMode="auto">
          <a:xfrm>
            <a:off x="815218" y="3930849"/>
            <a:ext cx="2492845" cy="1615827"/>
          </a:xfrm>
          <a:prstGeom prst="rect">
            <a:avLst/>
          </a:prstGeom>
          <a:noFill/>
          <a:ln w="9525">
            <a:noFill/>
            <a:miter lim="800000"/>
            <a:headEnd/>
            <a:tailEnd/>
          </a:ln>
        </p:spPr>
        <p:txBody>
          <a:bodyPr wrap="square">
            <a:spAutoFit/>
          </a:bodyPr>
          <a:lstStyle/>
          <a:p>
            <a:pPr marL="171450" indent="-171450" algn="l">
              <a:buFont typeface="Arial" panose="020B0604020202020204" pitchFamily="34" charset="0"/>
              <a:buChar char="•"/>
            </a:pPr>
            <a:r>
              <a:rPr lang="en-US" sz="1100" dirty="0"/>
              <a:t>Students are not allowed to have cell phones out during school hours. They must be turned off and put away.</a:t>
            </a:r>
          </a:p>
          <a:p>
            <a:pPr marL="171450" indent="-171450" algn="l">
              <a:buFont typeface="Arial" panose="020B0604020202020204" pitchFamily="34" charset="0"/>
              <a:buChar char="•"/>
            </a:pPr>
            <a:r>
              <a:rPr lang="en-US" sz="1100" dirty="0"/>
              <a:t>If you need to reach your student, please call the office.</a:t>
            </a:r>
          </a:p>
          <a:p>
            <a:pPr marL="171450" indent="-171450" algn="l">
              <a:buFont typeface="Arial" panose="020B0604020202020204" pitchFamily="34" charset="0"/>
              <a:buChar char="•"/>
            </a:pPr>
            <a:r>
              <a:rPr lang="en-US" sz="1100" dirty="0"/>
              <a:t>If your student needs to reach you, they will be sent to use the phone in the office.</a:t>
            </a:r>
          </a:p>
        </p:txBody>
      </p:sp>
      <p:cxnSp>
        <p:nvCxnSpPr>
          <p:cNvPr id="18" name="Straight Connector 17">
            <a:extLst>
              <a:ext uri="{FF2B5EF4-FFF2-40B4-BE49-F238E27FC236}">
                <a16:creationId xmlns:a16="http://schemas.microsoft.com/office/drawing/2014/main" id="{F9B1F857-6675-4FB1-B0BD-14E412169A37}"/>
              </a:ext>
            </a:extLst>
          </p:cNvPr>
          <p:cNvCxnSpPr>
            <a:cxnSpLocks/>
          </p:cNvCxnSpPr>
          <p:nvPr/>
        </p:nvCxnSpPr>
        <p:spPr bwMode="auto">
          <a:xfrm>
            <a:off x="735485" y="5690075"/>
            <a:ext cx="5348206"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079" name="Text Box 10"/>
          <p:cNvSpPr txBox="1">
            <a:spLocks noChangeArrowheads="1"/>
          </p:cNvSpPr>
          <p:nvPr/>
        </p:nvSpPr>
        <p:spPr bwMode="auto">
          <a:xfrm>
            <a:off x="2451008" y="847985"/>
            <a:ext cx="1955985" cy="369332"/>
          </a:xfrm>
          <a:prstGeom prst="rect">
            <a:avLst/>
          </a:prstGeom>
          <a:noFill/>
          <a:ln w="9525">
            <a:noFill/>
            <a:miter lim="800000"/>
            <a:headEnd/>
            <a:tailEnd/>
          </a:ln>
        </p:spPr>
        <p:txBody>
          <a:bodyPr wrap="none">
            <a:spAutoFit/>
          </a:bodyPr>
          <a:lstStyle/>
          <a:p>
            <a:r>
              <a:rPr lang="en-US" sz="1800" b="1" u="sng" dirty="0"/>
              <a:t>Suggested Supplies</a:t>
            </a:r>
          </a:p>
        </p:txBody>
      </p:sp>
      <p:sp>
        <p:nvSpPr>
          <p:cNvPr id="3080" name="Text Box 11"/>
          <p:cNvSpPr txBox="1">
            <a:spLocks noChangeArrowheads="1"/>
          </p:cNvSpPr>
          <p:nvPr/>
        </p:nvSpPr>
        <p:spPr bwMode="auto">
          <a:xfrm>
            <a:off x="914400" y="1813464"/>
            <a:ext cx="2514600" cy="1938992"/>
          </a:xfrm>
          <a:prstGeom prst="rect">
            <a:avLst/>
          </a:prstGeom>
          <a:noFill/>
          <a:ln w="9525">
            <a:noFill/>
            <a:miter lim="800000"/>
            <a:headEnd/>
            <a:tailEnd/>
          </a:ln>
        </p:spPr>
        <p:txBody>
          <a:bodyPr wrap="square">
            <a:spAutoFit/>
          </a:bodyPr>
          <a:lstStyle/>
          <a:p>
            <a:endParaRPr lang="en-US" sz="1200" b="1" dirty="0"/>
          </a:p>
          <a:p>
            <a:r>
              <a:rPr lang="en-US" sz="1200" b="1" dirty="0"/>
              <a:t>        Language Arts:</a:t>
            </a:r>
            <a:r>
              <a:rPr lang="en-US" sz="1200" dirty="0"/>
              <a:t>	</a:t>
            </a:r>
          </a:p>
          <a:p>
            <a:pPr algn="l">
              <a:buFont typeface="Arial" charset="0"/>
              <a:buChar char="•"/>
            </a:pPr>
            <a:r>
              <a:rPr lang="en-US" sz="1200" dirty="0"/>
              <a:t>2-4 Composition Notebooks </a:t>
            </a:r>
          </a:p>
          <a:p>
            <a:pPr algn="l">
              <a:buFont typeface="Arial" charset="0"/>
              <a:buChar char="•"/>
            </a:pPr>
            <a:r>
              <a:rPr lang="en-US" sz="1200" dirty="0">
                <a:cs typeface="Times New Roman" pitchFamily="18" charset="0"/>
              </a:rPr>
              <a:t>Blue or Black Ink Pens Only</a:t>
            </a:r>
          </a:p>
          <a:p>
            <a:pPr lvl="0"/>
            <a:endParaRPr lang="en-US" sz="1200" b="1" dirty="0">
              <a:solidFill>
                <a:srgbClr val="000000"/>
              </a:solidFill>
            </a:endParaRPr>
          </a:p>
          <a:p>
            <a:pPr lvl="0"/>
            <a:r>
              <a:rPr lang="en-US" sz="1200" b="1" dirty="0">
                <a:solidFill>
                  <a:srgbClr val="000000"/>
                </a:solidFill>
              </a:rPr>
              <a:t>Math:</a:t>
            </a:r>
            <a:endParaRPr lang="en-US" sz="1200" dirty="0">
              <a:solidFill>
                <a:srgbClr val="000000"/>
              </a:solidFill>
            </a:endParaRPr>
          </a:p>
          <a:p>
            <a:pPr lvl="0" algn="l">
              <a:buFont typeface="Arial" charset="0"/>
              <a:buChar char="•"/>
            </a:pPr>
            <a:r>
              <a:rPr lang="en-US" sz="1200" dirty="0">
                <a:solidFill>
                  <a:srgbClr val="000000"/>
                </a:solidFill>
              </a:rPr>
              <a:t>7 – 3 Prong Pocket Folders</a:t>
            </a:r>
          </a:p>
          <a:p>
            <a:pPr lvl="0" algn="l">
              <a:buFont typeface="Arial" charset="0"/>
              <a:buChar char="•"/>
            </a:pPr>
            <a:r>
              <a:rPr lang="en-US" sz="1200" dirty="0">
                <a:solidFill>
                  <a:srgbClr val="000000"/>
                </a:solidFill>
                <a:cs typeface="Times New Roman" pitchFamily="18" charset="0"/>
              </a:rPr>
              <a:t>Pencils</a:t>
            </a:r>
          </a:p>
          <a:p>
            <a:pPr lvl="0" algn="l">
              <a:buFont typeface="Arial" charset="0"/>
              <a:buChar char="•"/>
            </a:pPr>
            <a:r>
              <a:rPr lang="en-US" sz="1200" dirty="0">
                <a:solidFill>
                  <a:srgbClr val="000000"/>
                </a:solidFill>
                <a:cs typeface="Times New Roman" pitchFamily="18" charset="0"/>
              </a:rPr>
              <a:t>Notebook Paper</a:t>
            </a:r>
          </a:p>
          <a:p>
            <a:pPr algn="l" eaLnBrk="0" hangingPunct="0">
              <a:buFont typeface="Arial" charset="0"/>
              <a:buChar char="•"/>
            </a:pPr>
            <a:endParaRPr lang="en-US" sz="1200" dirty="0">
              <a:cs typeface="Times New Roman" pitchFamily="18" charset="0"/>
            </a:endParaRPr>
          </a:p>
        </p:txBody>
      </p:sp>
      <p:sp>
        <p:nvSpPr>
          <p:cNvPr id="3086" name="Text Box 24"/>
          <p:cNvSpPr txBox="1">
            <a:spLocks noChangeArrowheads="1"/>
          </p:cNvSpPr>
          <p:nvPr/>
        </p:nvSpPr>
        <p:spPr bwMode="auto">
          <a:xfrm>
            <a:off x="1943100" y="3527866"/>
            <a:ext cx="2743200" cy="457200"/>
          </a:xfrm>
          <a:prstGeom prst="rect">
            <a:avLst/>
          </a:prstGeom>
          <a:noFill/>
          <a:ln w="9525">
            <a:noFill/>
            <a:miter lim="800000"/>
            <a:headEnd/>
            <a:tailEnd/>
          </a:ln>
        </p:spPr>
        <p:txBody>
          <a:bodyPr>
            <a:spAutoFit/>
          </a:bodyPr>
          <a:lstStyle/>
          <a:p>
            <a:r>
              <a:rPr lang="en-US" sz="2400" b="1" u="sng" dirty="0"/>
              <a:t>Teacher Wish Lists</a:t>
            </a:r>
          </a:p>
        </p:txBody>
      </p:sp>
      <p:sp>
        <p:nvSpPr>
          <p:cNvPr id="3087" name="Text Box 25"/>
          <p:cNvSpPr txBox="1">
            <a:spLocks noChangeArrowheads="1"/>
          </p:cNvSpPr>
          <p:nvPr/>
        </p:nvSpPr>
        <p:spPr bwMode="auto">
          <a:xfrm>
            <a:off x="288925" y="7340600"/>
            <a:ext cx="184150" cy="304800"/>
          </a:xfrm>
          <a:prstGeom prst="rect">
            <a:avLst/>
          </a:prstGeom>
          <a:noFill/>
          <a:ln w="9525">
            <a:noFill/>
            <a:miter lim="800000"/>
            <a:headEnd/>
            <a:tailEnd/>
          </a:ln>
        </p:spPr>
        <p:txBody>
          <a:bodyPr wrap="none">
            <a:spAutoFit/>
          </a:bodyPr>
          <a:lstStyle/>
          <a:p>
            <a:pPr algn="l"/>
            <a:endParaRPr lang="en-US" dirty="0"/>
          </a:p>
        </p:txBody>
      </p:sp>
      <p:sp>
        <p:nvSpPr>
          <p:cNvPr id="3088" name="Text Box 26"/>
          <p:cNvSpPr txBox="1">
            <a:spLocks noChangeArrowheads="1"/>
          </p:cNvSpPr>
          <p:nvPr/>
        </p:nvSpPr>
        <p:spPr bwMode="auto">
          <a:xfrm>
            <a:off x="914400" y="8028723"/>
            <a:ext cx="5029201" cy="430887"/>
          </a:xfrm>
          <a:prstGeom prst="rect">
            <a:avLst/>
          </a:prstGeom>
          <a:noFill/>
          <a:ln w="9525">
            <a:noFill/>
            <a:miter lim="800000"/>
            <a:headEnd/>
            <a:tailEnd/>
          </a:ln>
        </p:spPr>
        <p:txBody>
          <a:bodyPr wrap="square">
            <a:spAutoFit/>
          </a:bodyPr>
          <a:lstStyle/>
          <a:p>
            <a:pPr algn="l"/>
            <a:r>
              <a:rPr lang="en-US" sz="1100" dirty="0"/>
              <a:t>*Tissue is needed all year-round. If none is available, students must use toilet paper or paper towels from the restrooms.	</a:t>
            </a:r>
          </a:p>
        </p:txBody>
      </p:sp>
      <p:graphicFrame>
        <p:nvGraphicFramePr>
          <p:cNvPr id="3118" name="Group 46"/>
          <p:cNvGraphicFramePr>
            <a:graphicFrameLocks noGrp="1"/>
          </p:cNvGraphicFramePr>
          <p:nvPr>
            <p:ph/>
            <p:extLst>
              <p:ext uri="{D42A27DB-BD31-4B8C-83A1-F6EECF244321}">
                <p14:modId xmlns:p14="http://schemas.microsoft.com/office/powerpoint/2010/main" val="1901691069"/>
              </p:ext>
            </p:extLst>
          </p:nvPr>
        </p:nvGraphicFramePr>
        <p:xfrm>
          <a:off x="955081" y="4016991"/>
          <a:ext cx="5029200" cy="3989832"/>
        </p:xfrm>
        <a:graphic>
          <a:graphicData uri="http://schemas.openxmlformats.org/drawingml/2006/table">
            <a:tbl>
              <a:tblPr/>
              <a:tblGrid>
                <a:gridCol w="2245319">
                  <a:extLst>
                    <a:ext uri="{9D8B030D-6E8A-4147-A177-3AD203B41FA5}">
                      <a16:colId xmlns:a16="http://schemas.microsoft.com/office/drawing/2014/main" val="20000"/>
                    </a:ext>
                  </a:extLst>
                </a:gridCol>
                <a:gridCol w="2783881">
                  <a:extLst>
                    <a:ext uri="{9D8B030D-6E8A-4147-A177-3AD203B41FA5}">
                      <a16:colId xmlns:a16="http://schemas.microsoft.com/office/drawing/2014/main" val="20001"/>
                    </a:ext>
                  </a:extLst>
                </a:gridCol>
              </a:tblGrid>
              <a:tr h="19516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sng" strike="noStrike" cap="none" normalizeH="0" baseline="0" dirty="0">
                          <a:ln>
                            <a:noFill/>
                          </a:ln>
                          <a:solidFill>
                            <a:schemeClr val="tx1"/>
                          </a:solidFill>
                          <a:effectLst/>
                          <a:latin typeface="Arial" charset="0"/>
                        </a:rPr>
                        <a:t>Social Studies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Bledsoe, Jennings, &amp; Shoemaker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*Tissue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Index Cards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Colored Pencils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Glue Sticks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Colored Copy Paper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sng" strike="noStrike" cap="none" normalizeH="0" baseline="0" dirty="0">
                          <a:ln>
                            <a:noFill/>
                          </a:ln>
                          <a:solidFill>
                            <a:schemeClr val="tx1"/>
                          </a:solidFill>
                          <a:effectLst/>
                          <a:latin typeface="Arial" charset="0"/>
                        </a:rPr>
                        <a:t>Language Arts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chemeClr val="tx1"/>
                          </a:solidFill>
                          <a:effectLst/>
                          <a:latin typeface="Arial" charset="0"/>
                        </a:rPr>
                        <a:t>Bledsoe, Shoemaker, &amp; Williams, </a:t>
                      </a:r>
                      <a:r>
                        <a:rPr kumimoji="0" lang="en-US" sz="1200" b="0" i="0" u="none" strike="noStrike" cap="none" normalizeH="0" baseline="0" dirty="0">
                          <a:ln>
                            <a:noFill/>
                          </a:ln>
                          <a:solidFill>
                            <a:schemeClr val="tx1"/>
                          </a:solidFill>
                          <a:effectLst/>
                          <a:latin typeface="Arial" charset="0"/>
                        </a:rPr>
                        <a:t>*Tissue</a:t>
                      </a:r>
                      <a:endParaRPr kumimoji="0" lang="en-US"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Notebook Paper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 Pencils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Copy Paper – White &amp; Colors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Blue/Black Ink Pens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Washable Markers - 10 Color Sets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Tape Dispensers and  Refills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39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sng" strike="noStrike" cap="none" normalizeH="0" baseline="0" dirty="0">
                          <a:ln>
                            <a:noFill/>
                          </a:ln>
                          <a:solidFill>
                            <a:schemeClr val="tx1"/>
                          </a:solidFill>
                          <a:effectLst/>
                          <a:latin typeface="Arial" charset="0"/>
                        </a:rPr>
                        <a:t>Math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Jennings, Wall, Williams, &amp; White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*Tissue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Dry Erase Markers &amp; Erasers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Glue Sticks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Pencils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Colored Copy Paper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sng" strike="noStrike" cap="none" normalizeH="0" baseline="0" dirty="0">
                          <a:ln>
                            <a:noFill/>
                          </a:ln>
                          <a:solidFill>
                            <a:schemeClr val="tx1"/>
                          </a:solidFill>
                          <a:effectLst/>
                          <a:latin typeface="Arial" charset="0"/>
                        </a:rPr>
                        <a:t>Science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Leachman &amp; White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*Tissue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Copy Paper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#2 Pencils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Colored Copy Paper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Glue Sticks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Tape Dispenser Refills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Red Pens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02" name="Rectangle 47"/>
          <p:cNvSpPr>
            <a:spLocks noChangeArrowheads="1"/>
          </p:cNvSpPr>
          <p:nvPr/>
        </p:nvSpPr>
        <p:spPr bwMode="auto">
          <a:xfrm>
            <a:off x="3508711" y="1964501"/>
            <a:ext cx="2452808" cy="1754326"/>
          </a:xfrm>
          <a:prstGeom prst="rect">
            <a:avLst/>
          </a:prstGeom>
          <a:noFill/>
          <a:ln w="9525">
            <a:noFill/>
            <a:miter lim="800000"/>
            <a:headEnd/>
            <a:tailEnd/>
          </a:ln>
        </p:spPr>
        <p:txBody>
          <a:bodyPr wrap="square" anchor="ctr">
            <a:spAutoFit/>
          </a:bodyPr>
          <a:lstStyle/>
          <a:p>
            <a:r>
              <a:rPr lang="en-US" sz="1200" b="1" dirty="0">
                <a:cs typeface="Times New Roman" pitchFamily="18" charset="0"/>
              </a:rPr>
              <a:t>Science:</a:t>
            </a:r>
            <a:endParaRPr lang="en-US" sz="1200" dirty="0"/>
          </a:p>
          <a:p>
            <a:pPr algn="l" eaLnBrk="0" hangingPunct="0">
              <a:buFont typeface="Arial" charset="0"/>
              <a:buChar char="•"/>
            </a:pPr>
            <a:r>
              <a:rPr lang="en-US" sz="1200" dirty="0">
                <a:cs typeface="Times New Roman" pitchFamily="18" charset="0"/>
              </a:rPr>
              <a:t>2 Composition Notebooks</a:t>
            </a:r>
          </a:p>
          <a:p>
            <a:pPr algn="l" eaLnBrk="0" hangingPunct="0">
              <a:buFont typeface="Arial" charset="0"/>
              <a:buChar char="•"/>
            </a:pPr>
            <a:r>
              <a:rPr lang="en-US" sz="1200" dirty="0">
                <a:cs typeface="Times New Roman" pitchFamily="18" charset="0"/>
              </a:rPr>
              <a:t>Index Cards</a:t>
            </a:r>
          </a:p>
          <a:p>
            <a:pPr algn="l" eaLnBrk="0" hangingPunct="0">
              <a:buFont typeface="Arial" charset="0"/>
              <a:buChar char="•"/>
            </a:pPr>
            <a:endParaRPr lang="en-US" sz="1200" dirty="0">
              <a:cs typeface="Times New Roman" pitchFamily="18" charset="0"/>
            </a:endParaRPr>
          </a:p>
          <a:p>
            <a:pPr eaLnBrk="0" hangingPunct="0"/>
            <a:r>
              <a:rPr lang="en-US" sz="1200" b="1" dirty="0">
                <a:cs typeface="Times New Roman" pitchFamily="18" charset="0"/>
              </a:rPr>
              <a:t>Social Studies:</a:t>
            </a:r>
            <a:endParaRPr lang="en-US" sz="1200" dirty="0"/>
          </a:p>
          <a:p>
            <a:pPr algn="l" eaLnBrk="0" hangingPunct="0">
              <a:buFont typeface="Arial" charset="0"/>
              <a:buChar char="•"/>
            </a:pPr>
            <a:r>
              <a:rPr lang="en-US" sz="1200" dirty="0">
                <a:cs typeface="Times New Roman" pitchFamily="18" charset="0"/>
              </a:rPr>
              <a:t>2 Composition Notebooks</a:t>
            </a:r>
          </a:p>
          <a:p>
            <a:pPr algn="l" eaLnBrk="0" hangingPunct="0">
              <a:buFont typeface="Arial" charset="0"/>
              <a:buChar char="•"/>
            </a:pPr>
            <a:r>
              <a:rPr lang="en-US" sz="1200" dirty="0">
                <a:cs typeface="Times New Roman" pitchFamily="18" charset="0"/>
              </a:rPr>
              <a:t>Colored Pencils</a:t>
            </a:r>
          </a:p>
          <a:p>
            <a:pPr algn="l" eaLnBrk="0" hangingPunct="0">
              <a:buFont typeface="Arial" charset="0"/>
              <a:buChar char="•"/>
            </a:pPr>
            <a:r>
              <a:rPr lang="en-US" sz="1200" dirty="0">
                <a:cs typeface="Times New Roman" pitchFamily="18" charset="0"/>
              </a:rPr>
              <a:t>Index Cards</a:t>
            </a:r>
          </a:p>
          <a:p>
            <a:pPr algn="l" eaLnBrk="0" hangingPunct="0"/>
            <a:endParaRPr lang="en-US" sz="1200" dirty="0"/>
          </a:p>
        </p:txBody>
      </p:sp>
      <p:sp>
        <p:nvSpPr>
          <p:cNvPr id="26" name="TextBox 25"/>
          <p:cNvSpPr txBox="1"/>
          <p:nvPr/>
        </p:nvSpPr>
        <p:spPr>
          <a:xfrm>
            <a:off x="914400" y="1244887"/>
            <a:ext cx="5029200" cy="646331"/>
          </a:xfrm>
          <a:prstGeom prst="rect">
            <a:avLst/>
          </a:prstGeom>
          <a:noFill/>
        </p:spPr>
        <p:txBody>
          <a:bodyPr wrap="square" rtlCol="0">
            <a:spAutoFit/>
          </a:bodyPr>
          <a:lstStyle/>
          <a:p>
            <a:pPr algn="l"/>
            <a:r>
              <a:rPr lang="en-US" sz="1200" b="1" dirty="0"/>
              <a:t>EVERY STUDENT  </a:t>
            </a:r>
            <a:r>
              <a:rPr lang="en-US" sz="1200" dirty="0"/>
              <a:t>needs to have one </a:t>
            </a:r>
            <a:r>
              <a:rPr lang="en-US" sz="1200" b="1" u="sng" dirty="0"/>
              <a:t>large 3 ring binder </a:t>
            </a:r>
            <a:r>
              <a:rPr lang="en-US" sz="1200" dirty="0"/>
              <a:t>with </a:t>
            </a:r>
            <a:r>
              <a:rPr lang="en-US" sz="1200" b="1" u="sng" dirty="0"/>
              <a:t>divider pages </a:t>
            </a:r>
            <a:r>
              <a:rPr lang="en-US" sz="1200" dirty="0"/>
              <a:t>that will divide sections of the notebook for each class, an ample </a:t>
            </a:r>
            <a:r>
              <a:rPr lang="en-US" sz="1200" b="1" u="sng" dirty="0"/>
              <a:t>paper</a:t>
            </a:r>
            <a:r>
              <a:rPr lang="en-US" sz="1200" u="sng" dirty="0"/>
              <a:t> </a:t>
            </a:r>
            <a:r>
              <a:rPr lang="en-US" sz="1200" dirty="0"/>
              <a:t>supply for each class, </a:t>
            </a:r>
            <a:r>
              <a:rPr lang="en-US" sz="1200" b="1" u="sng" dirty="0"/>
              <a:t>pencils</a:t>
            </a:r>
            <a:r>
              <a:rPr lang="en-US" sz="1200" dirty="0"/>
              <a:t>, and </a:t>
            </a:r>
            <a:r>
              <a:rPr lang="en-US" sz="1200" b="1" u="sng" dirty="0"/>
              <a:t>ink pens</a:t>
            </a:r>
            <a:r>
              <a:rPr lang="en-US" sz="1200" dirty="0"/>
              <a:t>.</a:t>
            </a:r>
          </a:p>
        </p:txBody>
      </p:sp>
    </p:spTree>
    <p:extLst>
      <p:ext uri="{BB962C8B-B14F-4D97-AF65-F5344CB8AC3E}">
        <p14:creationId xmlns:p14="http://schemas.microsoft.com/office/powerpoint/2010/main" val="23105619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3499</TotalTime>
  <Words>937</Words>
  <Application>Microsoft Office PowerPoint</Application>
  <PresentationFormat>On-screen Show (4:3)</PresentationFormat>
  <Paragraphs>144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Tempus Sans ITC</vt:lpstr>
      <vt:lpstr>Default Design</vt:lpstr>
      <vt:lpstr>PowerPoint Presentation</vt:lpstr>
      <vt:lpstr>PowerPoint Presentation</vt:lpstr>
      <vt:lpstr>PowerPoint Presentation</vt:lpstr>
    </vt:vector>
  </TitlesOfParts>
  <Company>Paulding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Paulding</dc:creator>
  <cp:lastModifiedBy>Sally C. Shoemaker</cp:lastModifiedBy>
  <cp:revision>101</cp:revision>
  <cp:lastPrinted>2020-07-29T15:15:23Z</cp:lastPrinted>
  <dcterms:created xsi:type="dcterms:W3CDTF">2006-08-02T13:15:46Z</dcterms:created>
  <dcterms:modified xsi:type="dcterms:W3CDTF">2020-07-31T17:05:13Z</dcterms:modified>
</cp:coreProperties>
</file>