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AA28-B122-4D9E-AE6F-8BD5829B36A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2DC8-7013-4E25-BF63-E8B6F35E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1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5" y="591056"/>
            <a:ext cx="11443854" cy="2387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Felix Titling" panose="04060505060202020A04" pitchFamily="82" charset="0"/>
              </a:rPr>
              <a:t>Reflexive &amp; Intensive Pronouns</a:t>
            </a:r>
            <a:endParaRPr lang="en-US" sz="7200" b="1" dirty="0">
              <a:latin typeface="Felix Titling" panose="04060505060202020A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1" y="3570290"/>
            <a:ext cx="4710545" cy="16557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Felix Titling" panose="04060505060202020A04" pitchFamily="82" charset="0"/>
              </a:rPr>
              <a:t>How Do I Know The Difference?</a:t>
            </a:r>
            <a:endParaRPr lang="en-US" sz="5400" b="1" dirty="0">
              <a:latin typeface="Felix Titling" panose="04060505060202020A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3570290"/>
            <a:ext cx="67532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9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Mayor </a:t>
            </a:r>
            <a:r>
              <a:rPr lang="en-US" sz="4000" b="1" dirty="0" smtClean="0"/>
              <a:t>himself</a:t>
            </a:r>
            <a:r>
              <a:rPr lang="en-US" sz="4000" dirty="0" smtClean="0"/>
              <a:t> gave me this award.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8" y="2774805"/>
            <a:ext cx="3265777" cy="3265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0701" y="3969317"/>
            <a:ext cx="2447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Intensive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89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20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My sister bought </a:t>
            </a:r>
            <a:r>
              <a:rPr lang="en-US" sz="3600" b="1" dirty="0" smtClean="0"/>
              <a:t>herself</a:t>
            </a:r>
            <a:r>
              <a:rPr lang="en-US" sz="3600" dirty="0" smtClean="0"/>
              <a:t> a birthday present.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84" y="2408094"/>
            <a:ext cx="428625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3169" y="3614088"/>
            <a:ext cx="2419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Reflexive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99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43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My neighbors found </a:t>
            </a:r>
            <a:r>
              <a:rPr lang="en-US" sz="3600" b="1" dirty="0" smtClean="0"/>
              <a:t>themselves</a:t>
            </a:r>
            <a:r>
              <a:rPr lang="en-US" sz="3600" dirty="0" smtClean="0"/>
              <a:t> involved in a lawsuit.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9" y="2895600"/>
            <a:ext cx="5449455" cy="3269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4878" y="3835760"/>
            <a:ext cx="2419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Reflexive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19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8055" cy="57121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police officer </a:t>
            </a:r>
            <a:r>
              <a:rPr lang="en-US" sz="4000" b="1" dirty="0" smtClean="0"/>
              <a:t>herself</a:t>
            </a:r>
            <a:r>
              <a:rPr lang="en-US" sz="4000" dirty="0" smtClean="0"/>
              <a:t> witnessed the accident.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90" y="3380510"/>
            <a:ext cx="4566739" cy="2405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273" y="3960451"/>
            <a:ext cx="296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Intensive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64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00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Four students found </a:t>
            </a:r>
            <a:r>
              <a:rPr lang="en-US" sz="3600" b="1" dirty="0" smtClean="0"/>
              <a:t>themselves</a:t>
            </a:r>
            <a:r>
              <a:rPr lang="en-US" sz="3600" dirty="0" smtClean="0"/>
              <a:t> locked out of the room when they were late to class.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3255818"/>
            <a:ext cx="3269673" cy="273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9673" y="3793823"/>
            <a:ext cx="296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Reflexive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1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1182" cy="723611"/>
          </a:xfrm>
        </p:spPr>
        <p:txBody>
          <a:bodyPr>
            <a:noAutofit/>
          </a:bodyPr>
          <a:lstStyle/>
          <a:p>
            <a:r>
              <a:rPr lang="en-US" sz="3600" dirty="0" smtClean="0"/>
              <a:t>I gave you that worksheet </a:t>
            </a:r>
            <a:r>
              <a:rPr lang="en-US" sz="3600" b="1" dirty="0" smtClean="0"/>
              <a:t>myself</a:t>
            </a:r>
            <a:r>
              <a:rPr lang="en-US" sz="3600" dirty="0" smtClean="0"/>
              <a:t> so I know you have it.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52" y="2549236"/>
            <a:ext cx="5220447" cy="347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015496"/>
            <a:ext cx="296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Intensive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26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television announcer could not hear </a:t>
            </a:r>
            <a:r>
              <a:rPr lang="en-US" sz="3600" b="1" dirty="0" smtClean="0"/>
              <a:t>himself</a:t>
            </a:r>
            <a:r>
              <a:rPr lang="en-US" sz="3600" dirty="0" smtClean="0"/>
              <a:t> speaking, so he spoke louder and louder.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2959504" cy="346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2582" y="3849241"/>
            <a:ext cx="296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Reflexive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13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elix Titling" panose="04060505060202020A04" pitchFamily="82" charset="0"/>
              </a:rPr>
              <a:t>Reflexive Pronouns</a:t>
            </a:r>
            <a:endParaRPr lang="en-US" sz="48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7618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Remember! – If you can take the pronoun out of the sentence and it does not change the meaning of the sentence, it is </a:t>
            </a:r>
            <a:r>
              <a:rPr lang="en-US" sz="3600" b="1" dirty="0" smtClean="0"/>
              <a:t>INTENSIVE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If the pronoun must stay in the sentence, it is </a:t>
            </a:r>
            <a:r>
              <a:rPr lang="en-US" sz="3600" b="1" dirty="0" smtClean="0"/>
              <a:t>REFLEXIVE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09" y="2690732"/>
            <a:ext cx="3943491" cy="26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elix Titling" panose="04060505060202020A04" pitchFamily="82" charset="0"/>
              </a:rPr>
              <a:t>Reflexive Pronouns</a:t>
            </a:r>
            <a:endParaRPr lang="en-US" sz="48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761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Reflexive sounds like reflection, the image in the mirror that bounces back at you.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reflexive pronoun reflects back to the subject.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reflexive pronoun can be used as the direct object, indirect object, or object of a preposition in a sentence.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1482436"/>
            <a:ext cx="4634345" cy="46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anose="04060505060202020A04" pitchFamily="82" charset="0"/>
              </a:rPr>
              <a:t>Intensive Pronouns</a:t>
            </a:r>
            <a:endParaRPr lang="en-US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874" y="1825625"/>
            <a:ext cx="6102926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Intensive is like intense. </a:t>
            </a:r>
            <a:endParaRPr lang="en-US" sz="3600" dirty="0" smtClean="0"/>
          </a:p>
          <a:p>
            <a:r>
              <a:rPr lang="en-US" sz="3600" dirty="0" smtClean="0"/>
              <a:t>Something </a:t>
            </a:r>
            <a:r>
              <a:rPr lang="en-US" sz="3600" dirty="0"/>
              <a:t>intense is very strong. </a:t>
            </a:r>
            <a:endParaRPr lang="en-US" sz="3600" dirty="0" smtClean="0"/>
          </a:p>
          <a:p>
            <a:r>
              <a:rPr lang="en-US" sz="3600" dirty="0" smtClean="0"/>
              <a:t>An </a:t>
            </a:r>
            <a:r>
              <a:rPr lang="en-US" sz="3600" dirty="0"/>
              <a:t>intensive pronoun emphasizes a preceding noun, often the noun immediately before the pronoun. It is not necessary to the sentence.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2291195"/>
            <a:ext cx="24444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05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pronouns are </a:t>
            </a:r>
            <a:r>
              <a:rPr lang="en-US" b="1" i="1" dirty="0"/>
              <a:t>reflexive</a:t>
            </a:r>
            <a:r>
              <a:rPr lang="en-US" dirty="0"/>
              <a:t> or </a:t>
            </a:r>
            <a:r>
              <a:rPr lang="en-US" b="1" i="1" dirty="0"/>
              <a:t>intensive</a:t>
            </a:r>
            <a:r>
              <a:rPr lang="en-US" dirty="0"/>
              <a:t> depending on their use in a sentence.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60071"/>
              </p:ext>
            </p:extLst>
          </p:nvPr>
        </p:nvGraphicFramePr>
        <p:xfrm>
          <a:off x="1648689" y="1829232"/>
          <a:ext cx="8714510" cy="41559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7255"/>
                <a:gridCol w="4357255"/>
              </a:tblGrid>
              <a:tr h="59883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Singular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Plural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9883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myself</a:t>
                      </a:r>
                      <a:endParaRPr lang="en-US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ourselves</a:t>
                      </a:r>
                      <a:endParaRPr lang="en-US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2538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yourself</a:t>
                      </a:r>
                      <a:endParaRPr lang="en-US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yourselves</a:t>
                      </a:r>
                      <a:endParaRPr lang="en-US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70438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himself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/>
                      </a:r>
                      <a:br>
                        <a:rPr lang="en-US" sz="3200" i="1" dirty="0">
                          <a:effectLst/>
                        </a:rPr>
                      </a:br>
                      <a:r>
                        <a:rPr lang="en-US" sz="3200" i="1" dirty="0" smtClean="0">
                          <a:effectLst/>
                        </a:rPr>
                        <a:t>herself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/>
                      </a:r>
                      <a:br>
                        <a:rPr lang="en-US" sz="3200" i="1" dirty="0">
                          <a:effectLst/>
                        </a:rPr>
                      </a:br>
                      <a:r>
                        <a:rPr lang="en-US" sz="3200" i="1" dirty="0">
                          <a:effectLst/>
                        </a:rPr>
                        <a:t>itself</a:t>
                      </a:r>
                      <a:endParaRPr lang="en-US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themselves</a:t>
                      </a:r>
                      <a:endParaRPr lang="en-US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Example</a:t>
            </a: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1436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Reflexive:</a:t>
            </a:r>
            <a:r>
              <a:rPr lang="en-US" sz="3200" dirty="0"/>
              <a:t> </a:t>
            </a:r>
            <a:r>
              <a:rPr lang="en-US" sz="3200" i="1" dirty="0"/>
              <a:t>The puppy saw </a:t>
            </a:r>
            <a:r>
              <a:rPr lang="en-US" sz="3200" b="1" i="1" dirty="0"/>
              <a:t>itself</a:t>
            </a:r>
            <a:r>
              <a:rPr lang="en-US" sz="3200" i="1" dirty="0"/>
              <a:t> in the mirror</a:t>
            </a:r>
            <a:r>
              <a:rPr lang="en-US" sz="3200" i="1" dirty="0" smtClean="0"/>
              <a:t>.</a:t>
            </a:r>
          </a:p>
          <a:p>
            <a:endParaRPr lang="en-US" sz="3200" dirty="0"/>
          </a:p>
          <a:p>
            <a:r>
              <a:rPr lang="en-US" sz="3200" b="1" i="1" dirty="0"/>
              <a:t>Itself</a:t>
            </a:r>
            <a:r>
              <a:rPr lang="en-US" sz="3200" dirty="0"/>
              <a:t> is the direct object in the sentence. The pronoun refers back to the subject. The puppy saw </a:t>
            </a:r>
            <a:r>
              <a:rPr lang="en-US" sz="3200" u="sng" dirty="0"/>
              <a:t>the puppy</a:t>
            </a:r>
            <a:r>
              <a:rPr lang="en-US" sz="3200" dirty="0"/>
              <a:t> in the mirror.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690" y="1415644"/>
            <a:ext cx="4696691" cy="35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Intensive Example</a:t>
            </a: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3" y="1733550"/>
            <a:ext cx="6047509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Intensive:</a:t>
            </a:r>
            <a:r>
              <a:rPr lang="en-US" sz="3200" dirty="0"/>
              <a:t> </a:t>
            </a:r>
            <a:r>
              <a:rPr lang="en-US" sz="3200" i="1" dirty="0"/>
              <a:t>The queen </a:t>
            </a:r>
            <a:r>
              <a:rPr lang="en-US" sz="3200" b="1" i="1" dirty="0"/>
              <a:t>herself</a:t>
            </a:r>
            <a:r>
              <a:rPr lang="en-US" sz="3200" i="1" dirty="0"/>
              <a:t> gave the knight the award. The queen gave the knight the award </a:t>
            </a:r>
            <a:r>
              <a:rPr lang="en-US" sz="3200" b="1" i="1" dirty="0"/>
              <a:t>herself</a:t>
            </a:r>
            <a:r>
              <a:rPr lang="en-US" sz="3200" i="1" dirty="0"/>
              <a:t>.</a:t>
            </a:r>
            <a:endParaRPr lang="en-US" sz="3200" dirty="0"/>
          </a:p>
          <a:p>
            <a:r>
              <a:rPr lang="en-US" sz="3200" b="1" i="1" dirty="0"/>
              <a:t>Herself</a:t>
            </a:r>
            <a:r>
              <a:rPr lang="en-US" sz="3200" dirty="0"/>
              <a:t> refers to the queen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b="1" u="sng" dirty="0" smtClean="0"/>
              <a:t>Hint</a:t>
            </a:r>
            <a:r>
              <a:rPr lang="en-US" sz="3200" dirty="0" smtClean="0"/>
              <a:t>: You can leave it out of the sentence!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47081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0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</a:t>
            </a:r>
            <a:r>
              <a:rPr lang="en-US" sz="4000" dirty="0"/>
              <a:t>found the treasure box </a:t>
            </a:r>
            <a:r>
              <a:rPr lang="en-US" sz="4000" b="1" dirty="0"/>
              <a:t>myself</a:t>
            </a:r>
            <a:r>
              <a:rPr lang="en-US" sz="4000" dirty="0"/>
              <a:t>.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22" y="2340032"/>
            <a:ext cx="4416478" cy="413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7964" y="3920836"/>
            <a:ext cx="278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Intensive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84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5873" cy="8621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</a:t>
            </a:r>
            <a:r>
              <a:rPr lang="en-US" sz="3600" b="1" dirty="0" smtClean="0"/>
              <a:t>yourself</a:t>
            </a:r>
            <a:r>
              <a:rPr lang="en-US" sz="3600" dirty="0" smtClean="0"/>
              <a:t> should know the rules for pronoun usage.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6498"/>
            <a:ext cx="3453245" cy="3067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0701" y="3969317"/>
            <a:ext cx="2447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Intensive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19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16"/>
            <a:ext cx="11582400" cy="75709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elix Titling" panose="04060505060202020A04" pitchFamily="82" charset="0"/>
              </a:rPr>
              <a:t>Reflexive or Intensive?</a:t>
            </a:r>
            <a:r>
              <a:rPr lang="en-US" sz="5400" dirty="0">
                <a:latin typeface="Felix Titling" panose="04060505060202020A04" pitchFamily="82" charset="0"/>
              </a:rPr>
              <a:t/>
            </a:r>
            <a:br>
              <a:rPr lang="en-US" sz="5400" dirty="0">
                <a:latin typeface="Felix Titling" panose="04060505060202020A04" pitchFamily="82" charset="0"/>
              </a:rPr>
            </a:br>
            <a:endParaRPr lang="en-US" sz="5400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389"/>
            <a:ext cx="10965873" cy="876011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Jeremy found his wallet, he bought </a:t>
            </a:r>
            <a:r>
              <a:rPr lang="en-US" sz="3200" b="1" dirty="0" smtClean="0"/>
              <a:t>himself</a:t>
            </a:r>
            <a:r>
              <a:rPr lang="en-US" sz="3200" dirty="0" smtClean="0"/>
              <a:t> an ice cream.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2438400"/>
            <a:ext cx="3764540" cy="376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205" y="4320670"/>
            <a:ext cx="2419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Reflexive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72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398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Felix Titling</vt:lpstr>
      <vt:lpstr>Times New Roman</vt:lpstr>
      <vt:lpstr>Office Theme</vt:lpstr>
      <vt:lpstr>Reflexive &amp; Intensive Pronouns</vt:lpstr>
      <vt:lpstr>Reflexive Pronouns</vt:lpstr>
      <vt:lpstr>Intensive Pronouns</vt:lpstr>
      <vt:lpstr>These pronouns are reflexive or intensive depending on their use in a sentence. </vt:lpstr>
      <vt:lpstr>Reflexive Example</vt:lpstr>
      <vt:lpstr>Intensive Example</vt:lpstr>
      <vt:lpstr>Reflexive or Intensive? </vt:lpstr>
      <vt:lpstr>Reflexive or Intensive? </vt:lpstr>
      <vt:lpstr>Reflexive or Intensive? </vt:lpstr>
      <vt:lpstr>Reflexive or Intensive? </vt:lpstr>
      <vt:lpstr>Reflexive or Intensive? </vt:lpstr>
      <vt:lpstr>Reflexive or Intensive? </vt:lpstr>
      <vt:lpstr>Reflexive or Intensive? </vt:lpstr>
      <vt:lpstr>Reflexive or Intensive? </vt:lpstr>
      <vt:lpstr>Reflexive or Intensive? </vt:lpstr>
      <vt:lpstr>Reflexive or Intensive? </vt:lpstr>
      <vt:lpstr>Reflexive Pronouns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Reflexive &amp; Intensive Pronouns</dc:title>
  <dc:creator>Sally Shoemaker</dc:creator>
  <cp:lastModifiedBy>Sally Shoemaker</cp:lastModifiedBy>
  <cp:revision>11</cp:revision>
  <dcterms:created xsi:type="dcterms:W3CDTF">2016-08-22T20:12:19Z</dcterms:created>
  <dcterms:modified xsi:type="dcterms:W3CDTF">2016-08-23T21:45:03Z</dcterms:modified>
</cp:coreProperties>
</file>