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5F71D-7A22-4204-A9A6-9537A28717B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CF9C4-62A0-4A61-8D58-811C13C3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8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4EDCE-7924-4599-8909-15D9F411850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8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4E0D42-30C5-4188-974D-FFB4B12BA53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62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50205C-D7EB-4933-A828-3F7A7B982A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00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C48BA0-71C6-4001-85EB-FE9DB8312C5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95A1A6-3F10-466F-A6C3-723C2EED5AE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1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264EA0-76FE-4F81-87DE-D316BC46391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38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EA7211-B4FB-491C-8338-A20CCA45868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4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Six Habits of Reading</a:t>
            </a:r>
          </a:p>
        </p:txBody>
      </p:sp>
    </p:spTree>
    <p:extLst>
      <p:ext uri="{BB962C8B-B14F-4D97-AF65-F5344CB8AC3E}">
        <p14:creationId xmlns:p14="http://schemas.microsoft.com/office/powerpoint/2010/main" val="29751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927279" y="1600200"/>
            <a:ext cx="9286697" cy="491651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http://guides.hcl.harvard.edu/sixreadinghabits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Preview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Annotate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Outline, Summarize, and Analyze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Look for repetitions and patterns.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Contextualize</a:t>
            </a:r>
          </a:p>
          <a:p>
            <a:pPr marL="881063" lvl="1" indent="-514350">
              <a:buFont typeface="Tw Cen MT" panose="020B0602020104020603" pitchFamily="34" charset="0"/>
              <a:buAutoNum type="arabicPeriod"/>
            </a:pPr>
            <a:r>
              <a:rPr lang="en-US" altLang="en-US" sz="2800" dirty="0"/>
              <a:t>Compare and Contrast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1" y="3810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Six Habits of Reading</a:t>
            </a:r>
          </a:p>
        </p:txBody>
      </p:sp>
    </p:spTree>
    <p:extLst>
      <p:ext uri="{BB962C8B-B14F-4D97-AF65-F5344CB8AC3E}">
        <p14:creationId xmlns:p14="http://schemas.microsoft.com/office/powerpoint/2010/main" val="19571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875763" y="1983346"/>
            <a:ext cx="9414413" cy="400533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600" dirty="0"/>
              <a:t>Previewing</a:t>
            </a:r>
          </a:p>
          <a:p>
            <a:pPr lvl="1" eaLnBrk="1" hangingPunct="1">
              <a:defRPr/>
            </a:pPr>
            <a:r>
              <a:rPr lang="en-US" altLang="en-US" sz="3200" dirty="0"/>
              <a:t>Look around the text before you start reading.</a:t>
            </a:r>
          </a:p>
          <a:p>
            <a:pPr lvl="1" eaLnBrk="1" hangingPunct="1">
              <a:defRPr/>
            </a:pPr>
            <a:r>
              <a:rPr lang="en-US" altLang="en-US" sz="3200" dirty="0"/>
              <a:t>Check out subtitles, </a:t>
            </a:r>
            <a:r>
              <a:rPr lang="en-US" altLang="en-US" sz="3200" b="1" dirty="0"/>
              <a:t>bold print</a:t>
            </a:r>
            <a:r>
              <a:rPr lang="en-US" altLang="en-US" sz="3200" dirty="0"/>
              <a:t>, </a:t>
            </a:r>
            <a:r>
              <a:rPr lang="en-US" altLang="en-US" sz="3200" u="sng" dirty="0"/>
              <a:t>underlined</a:t>
            </a:r>
            <a:r>
              <a:rPr lang="en-US" altLang="en-US" sz="3200" dirty="0"/>
              <a:t> words, or </a:t>
            </a:r>
            <a:r>
              <a:rPr lang="en-US" altLang="en-US" sz="3200" i="1" dirty="0"/>
              <a:t>italics</a:t>
            </a:r>
            <a:r>
              <a:rPr lang="en-US" altLang="en-US" sz="3200" dirty="0"/>
              <a:t>.</a:t>
            </a:r>
          </a:p>
          <a:p>
            <a:pPr lvl="1" eaLnBrk="1" hangingPunct="1">
              <a:defRPr/>
            </a:pPr>
            <a:r>
              <a:rPr lang="en-US" altLang="en-US" sz="3200" dirty="0"/>
              <a:t>The layout of the text can give you clues.</a:t>
            </a:r>
          </a:p>
          <a:p>
            <a:pPr marL="366713" lvl="1" indent="0">
              <a:buNone/>
              <a:defRPr/>
            </a:pPr>
            <a:endParaRPr lang="en-US" altLang="en-US" sz="3200" dirty="0"/>
          </a:p>
          <a:p>
            <a:pPr eaLnBrk="1" hangingPunct="1">
              <a:defRPr/>
            </a:pPr>
            <a:endParaRPr lang="en-US" alt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256901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1004552" y="1828799"/>
            <a:ext cx="9607639" cy="423714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600" dirty="0"/>
              <a:t>Annotating</a:t>
            </a:r>
          </a:p>
          <a:p>
            <a:pPr lvl="1" eaLnBrk="1" hangingPunct="1">
              <a:defRPr/>
            </a:pPr>
            <a:r>
              <a:rPr lang="en-US" altLang="en-US" sz="3200" dirty="0"/>
              <a:t>Shows your dialogue with an author.</a:t>
            </a:r>
          </a:p>
          <a:p>
            <a:pPr lvl="1" eaLnBrk="1" hangingPunct="1">
              <a:defRPr/>
            </a:pPr>
            <a:r>
              <a:rPr lang="en-US" altLang="en-US" sz="3200" dirty="0"/>
              <a:t>Gives your responses to ideas you encounter.</a:t>
            </a:r>
          </a:p>
          <a:p>
            <a:pPr lvl="1" eaLnBrk="1" hangingPunct="1">
              <a:defRPr/>
            </a:pPr>
            <a:r>
              <a:rPr lang="en-US" altLang="en-US" sz="3200" dirty="0"/>
              <a:t>Throw away your highlighter.</a:t>
            </a:r>
          </a:p>
          <a:p>
            <a:pPr lvl="1" eaLnBrk="1" hangingPunct="1">
              <a:defRPr/>
            </a:pPr>
            <a:r>
              <a:rPr lang="en-US" altLang="en-US" sz="3200" dirty="0"/>
              <a:t>Mark up the margins.</a:t>
            </a:r>
          </a:p>
          <a:p>
            <a:pPr lvl="1" eaLnBrk="1" hangingPunct="1">
              <a:defRPr/>
            </a:pPr>
            <a:r>
              <a:rPr lang="en-US" altLang="en-US" sz="3200" dirty="0"/>
              <a:t>Develop your own symbol system.</a:t>
            </a:r>
          </a:p>
          <a:p>
            <a:pPr lvl="1" eaLnBrk="1" hangingPunct="1">
              <a:defRPr/>
            </a:pPr>
            <a:r>
              <a:rPr lang="en-US" altLang="en-US" sz="3200" dirty="0"/>
              <a:t>Get in the habit of asking yourself questions that do not have an answer.</a:t>
            </a:r>
          </a:p>
          <a:p>
            <a:pPr lvl="1" eaLnBrk="1" hangingPunct="1">
              <a:defRPr/>
            </a:pPr>
            <a:endParaRPr lang="en-US" altLang="en-US" sz="3200" dirty="0"/>
          </a:p>
          <a:p>
            <a:pPr marL="366713" lvl="1" indent="0">
              <a:buNone/>
              <a:defRPr/>
            </a:pPr>
            <a:endParaRPr lang="en-US" altLang="en-US" sz="3200" dirty="0"/>
          </a:p>
          <a:p>
            <a:pPr eaLnBrk="1" hangingPunct="1">
              <a:defRPr/>
            </a:pPr>
            <a:endParaRPr lang="en-US" alt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111960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725304" y="1269022"/>
            <a:ext cx="10444766" cy="461922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200" dirty="0"/>
              <a:t>Outline, Summarize, Analyze</a:t>
            </a:r>
          </a:p>
          <a:p>
            <a:pPr lvl="1" eaLnBrk="1" hangingPunct="1">
              <a:defRPr/>
            </a:pPr>
            <a:r>
              <a:rPr lang="en-US" altLang="en-US" sz="2800" dirty="0"/>
              <a:t>Take the information apart, look at the parts, and then try to put it back together again in language that is meaningful to you.</a:t>
            </a:r>
          </a:p>
          <a:p>
            <a:pPr lvl="1" eaLnBrk="1" hangingPunct="1">
              <a:defRPr/>
            </a:pPr>
            <a:r>
              <a:rPr lang="en-US" altLang="en-US" sz="2800" dirty="0"/>
              <a:t>Outline: This can be done informally or formally using Roman numerals to create a </a:t>
            </a:r>
            <a:r>
              <a:rPr lang="en-US" altLang="en-US" sz="3200" dirty="0"/>
              <a:t>skeleton</a:t>
            </a:r>
            <a:r>
              <a:rPr lang="en-US" altLang="en-US" sz="2800" dirty="0"/>
              <a:t> of the text.</a:t>
            </a:r>
          </a:p>
          <a:p>
            <a:pPr lvl="1" eaLnBrk="1" hangingPunct="1">
              <a:defRPr/>
            </a:pPr>
            <a:r>
              <a:rPr lang="en-US" altLang="en-US" sz="2800" dirty="0"/>
              <a:t>Summarize: This accomplishes something similar, but in sentence and paragraph form.</a:t>
            </a:r>
          </a:p>
          <a:p>
            <a:pPr lvl="1" eaLnBrk="1" hangingPunct="1">
              <a:defRPr/>
            </a:pPr>
            <a:r>
              <a:rPr lang="en-US" altLang="en-US" sz="2800" dirty="0"/>
              <a:t>Analyzing: This step adds an evaluative component as it requires you to reflect and make decisions about the information.</a:t>
            </a:r>
          </a:p>
          <a:p>
            <a:pPr lvl="1" eaLnBrk="1" hangingPunct="1">
              <a:defRPr/>
            </a:pPr>
            <a:endParaRPr lang="en-US" altLang="en-US" sz="2800" dirty="0"/>
          </a:p>
          <a:p>
            <a:pPr marL="366713" lvl="1" indent="0">
              <a:buNone/>
              <a:defRPr/>
            </a:pPr>
            <a:endParaRPr lang="en-US" altLang="en-US" sz="2800" dirty="0"/>
          </a:p>
          <a:p>
            <a:pPr eaLnBrk="1" hangingPunct="1">
              <a:defRPr/>
            </a:pPr>
            <a:endParaRPr lang="en-US" alt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392858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746976" y="1523999"/>
            <a:ext cx="10524762" cy="456770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4000" dirty="0"/>
              <a:t>Repetitions and Patterns</a:t>
            </a:r>
          </a:p>
          <a:p>
            <a:pPr lvl="1" eaLnBrk="1" hangingPunct="1">
              <a:defRPr/>
            </a:pPr>
            <a:r>
              <a:rPr lang="en-US" altLang="en-US" sz="3600" dirty="0"/>
              <a:t>Look at the way that language is chosen, used, and positioned in the text.</a:t>
            </a:r>
          </a:p>
          <a:p>
            <a:pPr lvl="2" eaLnBrk="1" hangingPunct="1">
              <a:defRPr/>
            </a:pPr>
            <a:r>
              <a:rPr lang="en-US" altLang="en-US" sz="3200" dirty="0"/>
              <a:t>Recurring images</a:t>
            </a:r>
          </a:p>
          <a:p>
            <a:pPr lvl="2" eaLnBrk="1" hangingPunct="1">
              <a:defRPr/>
            </a:pPr>
            <a:r>
              <a:rPr lang="en-US" altLang="en-US" sz="3200" dirty="0"/>
              <a:t>Repeated words, phrases, types of examples, or illustrations</a:t>
            </a:r>
          </a:p>
          <a:p>
            <a:pPr lvl="2" eaLnBrk="1" hangingPunct="1">
              <a:defRPr/>
            </a:pPr>
            <a:r>
              <a:rPr lang="en-US" altLang="en-US" sz="3200" dirty="0"/>
              <a:t>Consistent ways of characterizing people, events, or issues</a:t>
            </a:r>
          </a:p>
          <a:p>
            <a:pPr lvl="1" eaLnBrk="1" hangingPunct="1">
              <a:defRPr/>
            </a:pPr>
            <a:endParaRPr lang="en-US" altLang="en-US" sz="3600" dirty="0"/>
          </a:p>
          <a:p>
            <a:pPr marL="366713" lvl="1" indent="0">
              <a:buNone/>
              <a:defRPr/>
            </a:pPr>
            <a:endParaRPr lang="en-US" altLang="en-US" sz="3600" dirty="0"/>
          </a:p>
          <a:p>
            <a:pPr eaLnBrk="1" hangingPunct="1">
              <a:defRPr/>
            </a:pPr>
            <a:endParaRPr lang="en-US" alt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289504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1223493" y="1982788"/>
            <a:ext cx="9219083" cy="4267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/>
              <a:t>Contextualize</a:t>
            </a:r>
          </a:p>
          <a:p>
            <a:pPr lvl="1" eaLnBrk="1" hangingPunct="1">
              <a:defRPr/>
            </a:pPr>
            <a:r>
              <a:rPr lang="en-US" altLang="en-US" sz="3600" dirty="0"/>
              <a:t>Take stock for a moment and put it in perspective.</a:t>
            </a:r>
          </a:p>
          <a:p>
            <a:pPr lvl="1" eaLnBrk="1" hangingPunct="1">
              <a:defRPr/>
            </a:pPr>
            <a:r>
              <a:rPr lang="en-US" altLang="en-US" sz="3600" dirty="0"/>
              <a:t>Re – view looking at historical, cultural, material, or intellectual circumstances.</a:t>
            </a:r>
          </a:p>
          <a:p>
            <a:pPr marL="366713" lvl="1" indent="0">
              <a:buNone/>
              <a:defRPr/>
            </a:pPr>
            <a:endParaRPr lang="en-US" altLang="en-US" sz="3600" dirty="0"/>
          </a:p>
          <a:p>
            <a:pPr lvl="1" eaLnBrk="1" hangingPunct="1">
              <a:defRPr/>
            </a:pPr>
            <a:endParaRPr lang="en-US" altLang="en-US" sz="3600" dirty="0"/>
          </a:p>
          <a:p>
            <a:pPr marL="366713" lvl="1" indent="0">
              <a:buNone/>
              <a:defRPr/>
            </a:pPr>
            <a:endParaRPr lang="en-US" altLang="en-US" sz="3600" dirty="0"/>
          </a:p>
          <a:p>
            <a:pPr eaLnBrk="1" hangingPunct="1">
              <a:defRPr/>
            </a:pPr>
            <a:endParaRPr lang="en-US" alt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360494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1159099" y="1982788"/>
            <a:ext cx="9283477" cy="4267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400" dirty="0"/>
              <a:t>Compare and Contrast</a:t>
            </a:r>
          </a:p>
          <a:p>
            <a:pPr lvl="1" eaLnBrk="1" hangingPunct="1">
              <a:defRPr/>
            </a:pPr>
            <a:r>
              <a:rPr lang="en-US" altLang="en-US" sz="4000" dirty="0"/>
              <a:t>Set course readings against each other to determine their relationships.</a:t>
            </a:r>
          </a:p>
          <a:p>
            <a:pPr lvl="2" eaLnBrk="1" hangingPunct="1">
              <a:defRPr/>
            </a:pPr>
            <a:r>
              <a:rPr lang="en-US" altLang="en-US" sz="3600" dirty="0"/>
              <a:t>We do this to see how pieces of writing relate to each other.</a:t>
            </a:r>
          </a:p>
          <a:p>
            <a:pPr marL="366713" lvl="1" indent="0">
              <a:buNone/>
              <a:defRPr/>
            </a:pPr>
            <a:endParaRPr lang="en-US" altLang="en-US" sz="4000" dirty="0"/>
          </a:p>
          <a:p>
            <a:pPr lvl="1" eaLnBrk="1" hangingPunct="1">
              <a:defRPr/>
            </a:pPr>
            <a:endParaRPr lang="en-US" altLang="en-US" sz="4000" dirty="0"/>
          </a:p>
          <a:p>
            <a:pPr marL="366713" lvl="1" indent="0">
              <a:buNone/>
              <a:defRPr/>
            </a:pPr>
            <a:endParaRPr lang="en-US" altLang="en-US" sz="4000" dirty="0"/>
          </a:p>
          <a:p>
            <a:pPr eaLnBrk="1" hangingPunct="1">
              <a:defRPr/>
            </a:pPr>
            <a:endParaRPr lang="en-US" altLang="en-US" sz="4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1" y="152400"/>
            <a:ext cx="8689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Six Reading Habits</a:t>
            </a:r>
          </a:p>
        </p:txBody>
      </p:sp>
    </p:spTree>
    <p:extLst>
      <p:ext uri="{BB962C8B-B14F-4D97-AF65-F5344CB8AC3E}">
        <p14:creationId xmlns:p14="http://schemas.microsoft.com/office/powerpoint/2010/main" val="2677793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5</TotalTime>
  <Words>321</Words>
  <Application>Microsoft Office PowerPoint</Application>
  <PresentationFormat>Widescreen</PresentationFormat>
  <Paragraphs>56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Garamond</vt:lpstr>
      <vt:lpstr>Tw Cen MT</vt:lpstr>
      <vt:lpstr>Savon</vt:lpstr>
      <vt:lpstr>The Six Habits of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Habits of Reading</dc:title>
  <dc:creator>Sally Shoemaker</dc:creator>
  <cp:lastModifiedBy>Sally C. Shoemaker</cp:lastModifiedBy>
  <cp:revision>2</cp:revision>
  <dcterms:created xsi:type="dcterms:W3CDTF">2014-10-16T19:52:15Z</dcterms:created>
  <dcterms:modified xsi:type="dcterms:W3CDTF">2016-10-11T14:47:38Z</dcterms:modified>
</cp:coreProperties>
</file>