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5" d="100"/>
          <a:sy n="65" d="100"/>
        </p:scale>
        <p:origin x="2270" y="6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57A91-39AC-457C-B12B-834AB194A822}" type="datetimeFigureOut">
              <a:rPr lang="en-US" smtClean="0"/>
              <a:t>10/11/2016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C23C5-352F-4CC2-B809-68308E78B62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C23C5-352F-4CC2-B809-68308E78B622}"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6BA4982-F7EF-4B67-ADE3-FC8E903EE7F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1174543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11215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281500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232085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129313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259131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54473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116233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385756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335514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EA86F18-8A52-481C-9FB0-8DD79E1D06C1}" type="datetimeFigureOut">
              <a:rPr lang="en-US" smtClean="0"/>
              <a:pPr/>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197630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EA86F18-8A52-481C-9FB0-8DD79E1D06C1}" type="datetimeFigureOut">
              <a:rPr lang="en-US" smtClean="0"/>
              <a:pPr/>
              <a:t>10/11/2016</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3C0040B-184E-47C0-AC42-587A8CB803EB}" type="slidenum">
              <a:rPr lang="en-US" smtClean="0"/>
              <a:pPr/>
              <a:t>‹#›</a:t>
            </a:fld>
            <a:endParaRPr lang="en-US" dirty="0"/>
          </a:p>
        </p:txBody>
      </p:sp>
    </p:spTree>
    <p:extLst>
      <p:ext uri="{BB962C8B-B14F-4D97-AF65-F5344CB8AC3E}">
        <p14:creationId xmlns:p14="http://schemas.microsoft.com/office/powerpoint/2010/main" val="31890609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1799" y="795729"/>
            <a:ext cx="1994407" cy="3785652"/>
          </a:xfrm>
          <a:prstGeom prst="rect">
            <a:avLst/>
          </a:prstGeom>
          <a:noFill/>
        </p:spPr>
        <p:txBody>
          <a:bodyPr wrap="square" rtlCol="0">
            <a:spAutoFit/>
          </a:bodyPr>
          <a:lstStyle/>
          <a:p>
            <a:r>
              <a:rPr lang="en-US" sz="1600" dirty="0">
                <a:latin typeface="Comic Sans MS" panose="030F0702030302020204" pitchFamily="66" charset="0"/>
              </a:rPr>
              <a:t>Complete at least 4 of the 6 options.</a:t>
            </a:r>
          </a:p>
          <a:p>
            <a:r>
              <a:rPr lang="en-US" sz="1600" dirty="0">
                <a:latin typeface="Comic Sans MS" panose="030F0702030302020204" pitchFamily="66" charset="0"/>
              </a:rPr>
              <a:t>Arrange these by task, not by word.  Complete each task for all words on your vocabulary list. Additional options may be completed for extra credit. Extra credit options are worth five (5) points for each task.</a:t>
            </a:r>
          </a:p>
        </p:txBody>
      </p:sp>
      <p:sp>
        <p:nvSpPr>
          <p:cNvPr id="2" name="TextBox 1"/>
          <p:cNvSpPr txBox="1"/>
          <p:nvPr/>
        </p:nvSpPr>
        <p:spPr>
          <a:xfrm>
            <a:off x="1107540" y="115436"/>
            <a:ext cx="4690818" cy="800219"/>
          </a:xfrm>
          <a:prstGeom prst="rect">
            <a:avLst/>
          </a:prstGeom>
          <a:noFill/>
        </p:spPr>
        <p:txBody>
          <a:bodyPr wrap="square" rtlCol="0">
            <a:spAutoFit/>
          </a:bodyPr>
          <a:lstStyle/>
          <a:p>
            <a:pPr algn="ctr"/>
            <a:r>
              <a:rPr lang="en-US" sz="2800" dirty="0">
                <a:latin typeface="Harlow Solid Italic" panose="04030604020F02020D02" pitchFamily="82" charset="0"/>
              </a:rPr>
              <a:t>Vocabulary</a:t>
            </a:r>
          </a:p>
          <a:p>
            <a:pPr algn="ctr"/>
            <a:r>
              <a:rPr lang="en-US" dirty="0">
                <a:latin typeface="Harlow Solid Italic" panose="04030604020F02020D02" pitchFamily="82" charset="0"/>
              </a:rPr>
              <a:t>Rock &amp; Roll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138" y="135701"/>
            <a:ext cx="732790" cy="732261"/>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684453" y="192525"/>
            <a:ext cx="697535" cy="642847"/>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063147336"/>
              </p:ext>
            </p:extLst>
          </p:nvPr>
        </p:nvGraphicFramePr>
        <p:xfrm>
          <a:off x="2189746" y="915653"/>
          <a:ext cx="4427622" cy="3380301"/>
        </p:xfrm>
        <a:graphic>
          <a:graphicData uri="http://schemas.openxmlformats.org/drawingml/2006/table">
            <a:tbl>
              <a:tblPr firstRow="1" bandRow="1">
                <a:tableStyleId>{5940675A-B579-460E-94D1-54222C63F5DA}</a:tableStyleId>
              </a:tblPr>
              <a:tblGrid>
                <a:gridCol w="2213811">
                  <a:extLst>
                    <a:ext uri="{9D8B030D-6E8A-4147-A177-3AD203B41FA5}">
                      <a16:colId xmlns:a16="http://schemas.microsoft.com/office/drawing/2014/main" val="20000"/>
                    </a:ext>
                  </a:extLst>
                </a:gridCol>
                <a:gridCol w="2213811">
                  <a:extLst>
                    <a:ext uri="{9D8B030D-6E8A-4147-A177-3AD203B41FA5}">
                      <a16:colId xmlns:a16="http://schemas.microsoft.com/office/drawing/2014/main" val="20001"/>
                    </a:ext>
                  </a:extLst>
                </a:gridCol>
              </a:tblGrid>
              <a:tr h="112676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112676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112676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57942" y="2160827"/>
            <a:ext cx="657787" cy="657787"/>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46916" y="3247756"/>
            <a:ext cx="729654" cy="729654"/>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7495" y="2109539"/>
            <a:ext cx="709075" cy="709075"/>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57090" y="3247756"/>
            <a:ext cx="658639" cy="658639"/>
          </a:xfrm>
          <a:prstGeom prst="rect">
            <a:avLst/>
          </a:prstGeom>
        </p:spPr>
      </p:pic>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57091" y="1041928"/>
            <a:ext cx="658638" cy="658638"/>
          </a:xfrm>
          <a:prstGeom prst="rect">
            <a:avLst/>
          </a:prstGeom>
        </p:spPr>
      </p:pic>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467495" y="1019507"/>
            <a:ext cx="709075" cy="709075"/>
          </a:xfrm>
          <a:prstGeom prst="rect">
            <a:avLst/>
          </a:prstGeom>
        </p:spPr>
      </p:pic>
      <p:sp>
        <p:nvSpPr>
          <p:cNvPr id="16" name="TextBox 15"/>
          <p:cNvSpPr txBox="1"/>
          <p:nvPr/>
        </p:nvSpPr>
        <p:spPr>
          <a:xfrm>
            <a:off x="3357943" y="1050932"/>
            <a:ext cx="920445" cy="923330"/>
          </a:xfrm>
          <a:prstGeom prst="rect">
            <a:avLst/>
          </a:prstGeom>
          <a:noFill/>
        </p:spPr>
        <p:txBody>
          <a:bodyPr wrap="none" rtlCol="0">
            <a:spAutoFit/>
          </a:bodyPr>
          <a:lstStyle/>
          <a:p>
            <a:pPr algn="r"/>
            <a:r>
              <a:rPr lang="en-US" dirty="0">
                <a:latin typeface="Comic Sans MS" panose="030F0702030302020204" pitchFamily="66" charset="0"/>
              </a:rPr>
              <a:t>Define</a:t>
            </a:r>
          </a:p>
          <a:p>
            <a:pPr algn="r"/>
            <a:r>
              <a:rPr lang="en-US" dirty="0">
                <a:latin typeface="Comic Sans MS" panose="030F0702030302020204" pitchFamily="66" charset="0"/>
              </a:rPr>
              <a:t>the </a:t>
            </a:r>
          </a:p>
          <a:p>
            <a:pPr algn="r"/>
            <a:r>
              <a:rPr lang="en-US" dirty="0">
                <a:latin typeface="Comic Sans MS" panose="030F0702030302020204" pitchFamily="66" charset="0"/>
              </a:rPr>
              <a:t>Word. </a:t>
            </a:r>
          </a:p>
        </p:txBody>
      </p:sp>
      <p:sp>
        <p:nvSpPr>
          <p:cNvPr id="17" name="TextBox 16"/>
          <p:cNvSpPr txBox="1"/>
          <p:nvPr/>
        </p:nvSpPr>
        <p:spPr>
          <a:xfrm>
            <a:off x="5588614" y="1091578"/>
            <a:ext cx="739305" cy="646331"/>
          </a:xfrm>
          <a:prstGeom prst="rect">
            <a:avLst/>
          </a:prstGeom>
          <a:noFill/>
        </p:spPr>
        <p:txBody>
          <a:bodyPr wrap="none" rtlCol="0">
            <a:spAutoFit/>
          </a:bodyPr>
          <a:lstStyle/>
          <a:p>
            <a:pPr algn="r"/>
            <a:r>
              <a:rPr lang="en-US" dirty="0">
                <a:latin typeface="Comic Sans MS" panose="030F0702030302020204" pitchFamily="66" charset="0"/>
              </a:rPr>
              <a:t>Draw</a:t>
            </a:r>
          </a:p>
          <a:p>
            <a:pPr algn="r"/>
            <a:r>
              <a:rPr lang="en-US" dirty="0">
                <a:latin typeface="Comic Sans MS" panose="030F0702030302020204" pitchFamily="66" charset="0"/>
              </a:rPr>
              <a:t>It!</a:t>
            </a:r>
          </a:p>
        </p:txBody>
      </p:sp>
      <p:sp>
        <p:nvSpPr>
          <p:cNvPr id="18" name="TextBox 17"/>
          <p:cNvSpPr txBox="1"/>
          <p:nvPr/>
        </p:nvSpPr>
        <p:spPr>
          <a:xfrm>
            <a:off x="2977054" y="2160827"/>
            <a:ext cx="1366080" cy="923330"/>
          </a:xfrm>
          <a:prstGeom prst="rect">
            <a:avLst/>
          </a:prstGeom>
          <a:noFill/>
        </p:spPr>
        <p:txBody>
          <a:bodyPr wrap="none" rtlCol="0">
            <a:spAutoFit/>
          </a:bodyPr>
          <a:lstStyle/>
          <a:p>
            <a:pPr algn="r"/>
            <a:r>
              <a:rPr lang="en-US" dirty="0">
                <a:latin typeface="Comic Sans MS" panose="030F0702030302020204" pitchFamily="66" charset="0"/>
              </a:rPr>
              <a:t>List </a:t>
            </a:r>
          </a:p>
          <a:p>
            <a:pPr algn="r"/>
            <a:r>
              <a:rPr lang="en-US" dirty="0">
                <a:latin typeface="Comic Sans MS" panose="030F0702030302020204" pitchFamily="66" charset="0"/>
              </a:rPr>
              <a:t>at least 3</a:t>
            </a:r>
          </a:p>
          <a:p>
            <a:pPr algn="r"/>
            <a:r>
              <a:rPr lang="en-US" dirty="0">
                <a:latin typeface="Comic Sans MS" panose="030F0702030302020204" pitchFamily="66" charset="0"/>
              </a:rPr>
              <a:t>Synonyms. </a:t>
            </a:r>
          </a:p>
        </p:txBody>
      </p:sp>
      <p:sp>
        <p:nvSpPr>
          <p:cNvPr id="19" name="TextBox 18"/>
          <p:cNvSpPr txBox="1"/>
          <p:nvPr/>
        </p:nvSpPr>
        <p:spPr>
          <a:xfrm>
            <a:off x="5176570" y="2144694"/>
            <a:ext cx="1351717" cy="923330"/>
          </a:xfrm>
          <a:prstGeom prst="rect">
            <a:avLst/>
          </a:prstGeom>
          <a:noFill/>
        </p:spPr>
        <p:txBody>
          <a:bodyPr wrap="none" rtlCol="0">
            <a:spAutoFit/>
          </a:bodyPr>
          <a:lstStyle/>
          <a:p>
            <a:pPr algn="r"/>
            <a:r>
              <a:rPr lang="en-US" dirty="0">
                <a:latin typeface="Comic Sans MS" panose="030F0702030302020204" pitchFamily="66" charset="0"/>
              </a:rPr>
              <a:t>What does</a:t>
            </a:r>
          </a:p>
          <a:p>
            <a:pPr algn="r"/>
            <a:r>
              <a:rPr lang="en-US" dirty="0">
                <a:latin typeface="Comic Sans MS" panose="030F0702030302020204" pitchFamily="66" charset="0"/>
              </a:rPr>
              <a:t>it remind</a:t>
            </a:r>
          </a:p>
          <a:p>
            <a:pPr algn="r"/>
            <a:r>
              <a:rPr lang="en-US" dirty="0">
                <a:latin typeface="Comic Sans MS" panose="030F0702030302020204" pitchFamily="66" charset="0"/>
              </a:rPr>
              <a:t>you of?</a:t>
            </a:r>
          </a:p>
        </p:txBody>
      </p:sp>
      <p:sp>
        <p:nvSpPr>
          <p:cNvPr id="20" name="TextBox 19"/>
          <p:cNvSpPr txBox="1"/>
          <p:nvPr/>
        </p:nvSpPr>
        <p:spPr>
          <a:xfrm>
            <a:off x="2888264" y="3175037"/>
            <a:ext cx="1390124" cy="923330"/>
          </a:xfrm>
          <a:prstGeom prst="rect">
            <a:avLst/>
          </a:prstGeom>
          <a:noFill/>
        </p:spPr>
        <p:txBody>
          <a:bodyPr wrap="none" rtlCol="0">
            <a:spAutoFit/>
          </a:bodyPr>
          <a:lstStyle/>
          <a:p>
            <a:pPr algn="r"/>
            <a:r>
              <a:rPr lang="en-US" dirty="0">
                <a:latin typeface="Comic Sans MS" panose="030F0702030302020204" pitchFamily="66" charset="0"/>
              </a:rPr>
              <a:t>Use the</a:t>
            </a:r>
          </a:p>
          <a:p>
            <a:pPr algn="r"/>
            <a:r>
              <a:rPr lang="en-US" dirty="0">
                <a:latin typeface="Comic Sans MS" panose="030F0702030302020204" pitchFamily="66" charset="0"/>
              </a:rPr>
              <a:t>word in </a:t>
            </a:r>
          </a:p>
          <a:p>
            <a:pPr algn="r"/>
            <a:r>
              <a:rPr lang="en-US" dirty="0">
                <a:latin typeface="Comic Sans MS" panose="030F0702030302020204" pitchFamily="66" charset="0"/>
              </a:rPr>
              <a:t>a sentence.</a:t>
            </a:r>
          </a:p>
        </p:txBody>
      </p:sp>
      <p:sp>
        <p:nvSpPr>
          <p:cNvPr id="21" name="TextBox 20"/>
          <p:cNvSpPr txBox="1"/>
          <p:nvPr/>
        </p:nvSpPr>
        <p:spPr>
          <a:xfrm>
            <a:off x="5290425" y="3247756"/>
            <a:ext cx="1293945" cy="923330"/>
          </a:xfrm>
          <a:prstGeom prst="rect">
            <a:avLst/>
          </a:prstGeom>
          <a:noFill/>
        </p:spPr>
        <p:txBody>
          <a:bodyPr wrap="none" rtlCol="0">
            <a:spAutoFit/>
          </a:bodyPr>
          <a:lstStyle/>
          <a:p>
            <a:pPr algn="r"/>
            <a:r>
              <a:rPr lang="en-US" dirty="0">
                <a:latin typeface="Comic Sans MS" panose="030F0702030302020204" pitchFamily="66" charset="0"/>
              </a:rPr>
              <a:t>List </a:t>
            </a:r>
          </a:p>
          <a:p>
            <a:pPr algn="r"/>
            <a:r>
              <a:rPr lang="en-US" dirty="0">
                <a:latin typeface="Comic Sans MS" panose="030F0702030302020204" pitchFamily="66" charset="0"/>
              </a:rPr>
              <a:t>at least 3</a:t>
            </a:r>
          </a:p>
          <a:p>
            <a:pPr algn="r"/>
            <a:r>
              <a:rPr lang="en-US" dirty="0">
                <a:latin typeface="Comic Sans MS" panose="030F0702030302020204" pitchFamily="66" charset="0"/>
              </a:rPr>
              <a:t>Antonyms.</a:t>
            </a:r>
          </a:p>
        </p:txBody>
      </p:sp>
      <p:sp>
        <p:nvSpPr>
          <p:cNvPr id="23" name="TextBox 22"/>
          <p:cNvSpPr txBox="1"/>
          <p:nvPr/>
        </p:nvSpPr>
        <p:spPr>
          <a:xfrm>
            <a:off x="1161610" y="4839836"/>
            <a:ext cx="4690818" cy="800219"/>
          </a:xfrm>
          <a:prstGeom prst="rect">
            <a:avLst/>
          </a:prstGeom>
          <a:noFill/>
        </p:spPr>
        <p:txBody>
          <a:bodyPr wrap="square" rtlCol="0">
            <a:spAutoFit/>
          </a:bodyPr>
          <a:lstStyle/>
          <a:p>
            <a:pPr algn="ctr"/>
            <a:r>
              <a:rPr lang="en-US" sz="2800" dirty="0">
                <a:latin typeface="Harlow Solid Italic" panose="04030604020F02020D02" pitchFamily="82" charset="0"/>
              </a:rPr>
              <a:t>Vocabulary</a:t>
            </a:r>
          </a:p>
          <a:p>
            <a:pPr algn="ctr"/>
            <a:r>
              <a:rPr lang="en-US" dirty="0">
                <a:latin typeface="Harlow Solid Italic" panose="04030604020F02020D02" pitchFamily="82" charset="0"/>
              </a:rPr>
              <a:t>Rock &amp; Roll</a:t>
            </a:r>
          </a:p>
        </p:txBody>
      </p:sp>
      <p:pic>
        <p:nvPicPr>
          <p:cNvPr id="24" name="Pictur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4092" y="4780333"/>
            <a:ext cx="657518" cy="657043"/>
          </a:xfrm>
          <a:prstGeom prst="rect">
            <a:avLst/>
          </a:prstGeom>
        </p:spPr>
      </p:pic>
      <p:pic>
        <p:nvPicPr>
          <p:cNvPr id="25" name="Picture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5661238" y="4859505"/>
            <a:ext cx="720749" cy="664240"/>
          </a:xfrm>
          <a:prstGeom prst="rect">
            <a:avLst/>
          </a:prstGeom>
        </p:spPr>
      </p:pic>
      <p:graphicFrame>
        <p:nvGraphicFramePr>
          <p:cNvPr id="26" name="Table 25"/>
          <p:cNvGraphicFramePr>
            <a:graphicFrameLocks noGrp="1"/>
          </p:cNvGraphicFramePr>
          <p:nvPr>
            <p:extLst>
              <p:ext uri="{D42A27DB-BD31-4B8C-83A1-F6EECF244321}">
                <p14:modId xmlns:p14="http://schemas.microsoft.com/office/powerpoint/2010/main" val="2110104229"/>
              </p:ext>
            </p:extLst>
          </p:nvPr>
        </p:nvGraphicFramePr>
        <p:xfrm>
          <a:off x="2243816" y="5640053"/>
          <a:ext cx="4427622" cy="3380301"/>
        </p:xfrm>
        <a:graphic>
          <a:graphicData uri="http://schemas.openxmlformats.org/drawingml/2006/table">
            <a:tbl>
              <a:tblPr firstRow="1" bandRow="1">
                <a:tableStyleId>{5940675A-B579-460E-94D1-54222C63F5DA}</a:tableStyleId>
              </a:tblPr>
              <a:tblGrid>
                <a:gridCol w="2213811">
                  <a:extLst>
                    <a:ext uri="{9D8B030D-6E8A-4147-A177-3AD203B41FA5}">
                      <a16:colId xmlns:a16="http://schemas.microsoft.com/office/drawing/2014/main" val="20000"/>
                    </a:ext>
                  </a:extLst>
                </a:gridCol>
                <a:gridCol w="2213811">
                  <a:extLst>
                    <a:ext uri="{9D8B030D-6E8A-4147-A177-3AD203B41FA5}">
                      <a16:colId xmlns:a16="http://schemas.microsoft.com/office/drawing/2014/main" val="20001"/>
                    </a:ext>
                  </a:extLst>
                </a:gridCol>
              </a:tblGrid>
              <a:tr h="112676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112676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112676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2012" y="6885227"/>
            <a:ext cx="657787" cy="657787"/>
          </a:xfrm>
          <a:prstGeom prst="rect">
            <a:avLst/>
          </a:prstGeom>
        </p:spPr>
      </p:pic>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00986" y="7972156"/>
            <a:ext cx="729654" cy="729654"/>
          </a:xfrm>
          <a:prstGeom prst="rect">
            <a:avLst/>
          </a:prstGeom>
        </p:spPr>
      </p:pic>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21565" y="6833939"/>
            <a:ext cx="709075" cy="709075"/>
          </a:xfrm>
          <a:prstGeom prst="rect">
            <a:avLst/>
          </a:prstGeom>
        </p:spPr>
      </p:pic>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11160" y="7972156"/>
            <a:ext cx="658639" cy="658639"/>
          </a:xfrm>
          <a:prstGeom prst="rect">
            <a:avLst/>
          </a:prstGeom>
        </p:spPr>
      </p:pic>
      <p:pic>
        <p:nvPicPr>
          <p:cNvPr id="31" name="Picture 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11161" y="5766328"/>
            <a:ext cx="658638" cy="658638"/>
          </a:xfrm>
          <a:prstGeom prst="rect">
            <a:avLst/>
          </a:prstGeom>
        </p:spPr>
      </p:pic>
      <p:pic>
        <p:nvPicPr>
          <p:cNvPr id="32" name="Picture 3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21565" y="5743907"/>
            <a:ext cx="709075" cy="709075"/>
          </a:xfrm>
          <a:prstGeom prst="rect">
            <a:avLst/>
          </a:prstGeom>
        </p:spPr>
      </p:pic>
      <p:sp>
        <p:nvSpPr>
          <p:cNvPr id="33" name="TextBox 32"/>
          <p:cNvSpPr txBox="1"/>
          <p:nvPr/>
        </p:nvSpPr>
        <p:spPr>
          <a:xfrm>
            <a:off x="3412013" y="5775332"/>
            <a:ext cx="920445" cy="923330"/>
          </a:xfrm>
          <a:prstGeom prst="rect">
            <a:avLst/>
          </a:prstGeom>
          <a:noFill/>
        </p:spPr>
        <p:txBody>
          <a:bodyPr wrap="none" rtlCol="0">
            <a:spAutoFit/>
          </a:bodyPr>
          <a:lstStyle/>
          <a:p>
            <a:pPr algn="r"/>
            <a:r>
              <a:rPr lang="en-US" dirty="0">
                <a:latin typeface="Comic Sans MS" panose="030F0702030302020204" pitchFamily="66" charset="0"/>
              </a:rPr>
              <a:t>Define</a:t>
            </a:r>
          </a:p>
          <a:p>
            <a:pPr algn="r"/>
            <a:r>
              <a:rPr lang="en-US" dirty="0">
                <a:latin typeface="Comic Sans MS" panose="030F0702030302020204" pitchFamily="66" charset="0"/>
              </a:rPr>
              <a:t>the </a:t>
            </a:r>
          </a:p>
          <a:p>
            <a:pPr algn="r"/>
            <a:r>
              <a:rPr lang="en-US" dirty="0">
                <a:latin typeface="Comic Sans MS" panose="030F0702030302020204" pitchFamily="66" charset="0"/>
              </a:rPr>
              <a:t>Word. </a:t>
            </a:r>
          </a:p>
        </p:txBody>
      </p:sp>
      <p:sp>
        <p:nvSpPr>
          <p:cNvPr id="34" name="TextBox 33"/>
          <p:cNvSpPr txBox="1"/>
          <p:nvPr/>
        </p:nvSpPr>
        <p:spPr>
          <a:xfrm>
            <a:off x="5642684" y="5815978"/>
            <a:ext cx="739305" cy="646331"/>
          </a:xfrm>
          <a:prstGeom prst="rect">
            <a:avLst/>
          </a:prstGeom>
          <a:noFill/>
        </p:spPr>
        <p:txBody>
          <a:bodyPr wrap="none" rtlCol="0">
            <a:spAutoFit/>
          </a:bodyPr>
          <a:lstStyle/>
          <a:p>
            <a:pPr algn="r"/>
            <a:r>
              <a:rPr lang="en-US" dirty="0">
                <a:latin typeface="Comic Sans MS" panose="030F0702030302020204" pitchFamily="66" charset="0"/>
              </a:rPr>
              <a:t>Draw</a:t>
            </a:r>
          </a:p>
          <a:p>
            <a:pPr algn="r"/>
            <a:r>
              <a:rPr lang="en-US" dirty="0">
                <a:latin typeface="Comic Sans MS" panose="030F0702030302020204" pitchFamily="66" charset="0"/>
              </a:rPr>
              <a:t>It!</a:t>
            </a:r>
          </a:p>
        </p:txBody>
      </p:sp>
      <p:sp>
        <p:nvSpPr>
          <p:cNvPr id="35" name="TextBox 34"/>
          <p:cNvSpPr txBox="1"/>
          <p:nvPr/>
        </p:nvSpPr>
        <p:spPr>
          <a:xfrm>
            <a:off x="3031124" y="6885227"/>
            <a:ext cx="1366080" cy="923330"/>
          </a:xfrm>
          <a:prstGeom prst="rect">
            <a:avLst/>
          </a:prstGeom>
          <a:noFill/>
        </p:spPr>
        <p:txBody>
          <a:bodyPr wrap="none" rtlCol="0">
            <a:spAutoFit/>
          </a:bodyPr>
          <a:lstStyle/>
          <a:p>
            <a:pPr algn="r"/>
            <a:r>
              <a:rPr lang="en-US" dirty="0">
                <a:latin typeface="Comic Sans MS" panose="030F0702030302020204" pitchFamily="66" charset="0"/>
              </a:rPr>
              <a:t>List </a:t>
            </a:r>
          </a:p>
          <a:p>
            <a:pPr algn="r"/>
            <a:r>
              <a:rPr lang="en-US" dirty="0">
                <a:latin typeface="Comic Sans MS" panose="030F0702030302020204" pitchFamily="66" charset="0"/>
              </a:rPr>
              <a:t>at least 3</a:t>
            </a:r>
          </a:p>
          <a:p>
            <a:pPr algn="r"/>
            <a:r>
              <a:rPr lang="en-US" dirty="0">
                <a:latin typeface="Comic Sans MS" panose="030F0702030302020204" pitchFamily="66" charset="0"/>
              </a:rPr>
              <a:t>Synonyms. </a:t>
            </a:r>
          </a:p>
        </p:txBody>
      </p:sp>
      <p:sp>
        <p:nvSpPr>
          <p:cNvPr id="36" name="TextBox 35"/>
          <p:cNvSpPr txBox="1"/>
          <p:nvPr/>
        </p:nvSpPr>
        <p:spPr>
          <a:xfrm>
            <a:off x="5230640" y="6869094"/>
            <a:ext cx="1351717" cy="923330"/>
          </a:xfrm>
          <a:prstGeom prst="rect">
            <a:avLst/>
          </a:prstGeom>
          <a:noFill/>
        </p:spPr>
        <p:txBody>
          <a:bodyPr wrap="none" rtlCol="0">
            <a:spAutoFit/>
          </a:bodyPr>
          <a:lstStyle/>
          <a:p>
            <a:pPr algn="r"/>
            <a:r>
              <a:rPr lang="en-US" dirty="0">
                <a:latin typeface="Comic Sans MS" panose="030F0702030302020204" pitchFamily="66" charset="0"/>
              </a:rPr>
              <a:t>What does</a:t>
            </a:r>
          </a:p>
          <a:p>
            <a:pPr algn="r"/>
            <a:r>
              <a:rPr lang="en-US" dirty="0">
                <a:latin typeface="Comic Sans MS" panose="030F0702030302020204" pitchFamily="66" charset="0"/>
              </a:rPr>
              <a:t>it remind</a:t>
            </a:r>
          </a:p>
          <a:p>
            <a:pPr algn="r"/>
            <a:r>
              <a:rPr lang="en-US" dirty="0">
                <a:latin typeface="Comic Sans MS" panose="030F0702030302020204" pitchFamily="66" charset="0"/>
              </a:rPr>
              <a:t>you of?</a:t>
            </a:r>
          </a:p>
        </p:txBody>
      </p:sp>
      <p:sp>
        <p:nvSpPr>
          <p:cNvPr id="37" name="TextBox 36"/>
          <p:cNvSpPr txBox="1"/>
          <p:nvPr/>
        </p:nvSpPr>
        <p:spPr>
          <a:xfrm>
            <a:off x="2942334" y="7899437"/>
            <a:ext cx="1390124" cy="923330"/>
          </a:xfrm>
          <a:prstGeom prst="rect">
            <a:avLst/>
          </a:prstGeom>
          <a:noFill/>
        </p:spPr>
        <p:txBody>
          <a:bodyPr wrap="none" rtlCol="0">
            <a:spAutoFit/>
          </a:bodyPr>
          <a:lstStyle/>
          <a:p>
            <a:pPr algn="r"/>
            <a:r>
              <a:rPr lang="en-US" dirty="0">
                <a:latin typeface="Comic Sans MS" panose="030F0702030302020204" pitchFamily="66" charset="0"/>
              </a:rPr>
              <a:t>Use the</a:t>
            </a:r>
          </a:p>
          <a:p>
            <a:pPr algn="r"/>
            <a:r>
              <a:rPr lang="en-US" dirty="0">
                <a:latin typeface="Comic Sans MS" panose="030F0702030302020204" pitchFamily="66" charset="0"/>
              </a:rPr>
              <a:t>word in </a:t>
            </a:r>
          </a:p>
          <a:p>
            <a:pPr algn="r"/>
            <a:r>
              <a:rPr lang="en-US" dirty="0">
                <a:latin typeface="Comic Sans MS" panose="030F0702030302020204" pitchFamily="66" charset="0"/>
              </a:rPr>
              <a:t>a sentence.</a:t>
            </a:r>
          </a:p>
        </p:txBody>
      </p:sp>
      <p:sp>
        <p:nvSpPr>
          <p:cNvPr id="38" name="TextBox 37"/>
          <p:cNvSpPr txBox="1"/>
          <p:nvPr/>
        </p:nvSpPr>
        <p:spPr>
          <a:xfrm>
            <a:off x="5344495" y="7972156"/>
            <a:ext cx="1293945" cy="923330"/>
          </a:xfrm>
          <a:prstGeom prst="rect">
            <a:avLst/>
          </a:prstGeom>
          <a:noFill/>
        </p:spPr>
        <p:txBody>
          <a:bodyPr wrap="none" rtlCol="0">
            <a:spAutoFit/>
          </a:bodyPr>
          <a:lstStyle/>
          <a:p>
            <a:pPr algn="r"/>
            <a:r>
              <a:rPr lang="en-US" dirty="0">
                <a:latin typeface="Comic Sans MS" panose="030F0702030302020204" pitchFamily="66" charset="0"/>
              </a:rPr>
              <a:t>List </a:t>
            </a:r>
          </a:p>
          <a:p>
            <a:pPr algn="r"/>
            <a:r>
              <a:rPr lang="en-US" dirty="0">
                <a:latin typeface="Comic Sans MS" panose="030F0702030302020204" pitchFamily="66" charset="0"/>
              </a:rPr>
              <a:t>at least 3</a:t>
            </a:r>
          </a:p>
          <a:p>
            <a:pPr algn="r"/>
            <a:r>
              <a:rPr lang="en-US" dirty="0">
                <a:latin typeface="Comic Sans MS" panose="030F0702030302020204" pitchFamily="66" charset="0"/>
              </a:rPr>
              <a:t>Antonyms.</a:t>
            </a:r>
          </a:p>
        </p:txBody>
      </p:sp>
      <p:sp>
        <p:nvSpPr>
          <p:cNvPr id="39" name="TextBox 38"/>
          <p:cNvSpPr txBox="1"/>
          <p:nvPr/>
        </p:nvSpPr>
        <p:spPr>
          <a:xfrm>
            <a:off x="164995" y="5358348"/>
            <a:ext cx="1994407" cy="3785652"/>
          </a:xfrm>
          <a:prstGeom prst="rect">
            <a:avLst/>
          </a:prstGeom>
          <a:noFill/>
        </p:spPr>
        <p:txBody>
          <a:bodyPr wrap="square" rtlCol="0">
            <a:spAutoFit/>
          </a:bodyPr>
          <a:lstStyle/>
          <a:p>
            <a:r>
              <a:rPr lang="en-US" sz="1600" dirty="0">
                <a:latin typeface="Comic Sans MS" panose="030F0702030302020204" pitchFamily="66" charset="0"/>
              </a:rPr>
              <a:t>Complete at least 4 of the 6 options.</a:t>
            </a:r>
          </a:p>
          <a:p>
            <a:r>
              <a:rPr lang="en-US" sz="1600" dirty="0">
                <a:latin typeface="Comic Sans MS" panose="030F0702030302020204" pitchFamily="66" charset="0"/>
              </a:rPr>
              <a:t>Arrange these by task, not by word.  Complete each task for all words on your vocabulary list. Additional options may be completed for extra credit. Extra credit options are worth five (5) points for each task.</a:t>
            </a:r>
          </a:p>
        </p:txBody>
      </p:sp>
    </p:spTree>
    <p:extLst>
      <p:ext uri="{BB962C8B-B14F-4D97-AF65-F5344CB8AC3E}">
        <p14:creationId xmlns:p14="http://schemas.microsoft.com/office/powerpoint/2010/main" val="47225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88" y="0"/>
            <a:ext cx="6115051" cy="769441"/>
          </a:xfrm>
          <a:prstGeom prst="rect">
            <a:avLst/>
          </a:prstGeom>
          <a:noFill/>
        </p:spPr>
        <p:txBody>
          <a:bodyPr wrap="square" rtlCol="0">
            <a:spAutoFit/>
          </a:bodyPr>
          <a:lstStyle/>
          <a:p>
            <a:pPr algn="ctr"/>
            <a:r>
              <a:rPr lang="en-US" sz="1600" b="1" dirty="0"/>
              <a:t>Stem Words</a:t>
            </a:r>
          </a:p>
          <a:p>
            <a:pPr algn="ctr"/>
            <a:r>
              <a:rPr lang="en-US" sz="1400" dirty="0"/>
              <a:t>Add new words to this chart that use the stem  from your vocabulary list . Make sure to  use the correct meaning and give the definition of the word you selected.</a:t>
            </a:r>
          </a:p>
        </p:txBody>
      </p:sp>
      <p:graphicFrame>
        <p:nvGraphicFramePr>
          <p:cNvPr id="3" name="Table 2"/>
          <p:cNvGraphicFramePr>
            <a:graphicFrameLocks noGrp="1"/>
          </p:cNvGraphicFramePr>
          <p:nvPr/>
        </p:nvGraphicFramePr>
        <p:xfrm>
          <a:off x="642937" y="847724"/>
          <a:ext cx="5743575" cy="3406140"/>
        </p:xfrm>
        <a:graphic>
          <a:graphicData uri="http://schemas.openxmlformats.org/drawingml/2006/table">
            <a:tbl>
              <a:tblPr firstRow="1" bandRow="1">
                <a:tableStyleId>{5940675A-B579-460E-94D1-54222C63F5DA}</a:tableStyleId>
              </a:tblPr>
              <a:tblGrid>
                <a:gridCol w="987176">
                  <a:extLst>
                    <a:ext uri="{9D8B030D-6E8A-4147-A177-3AD203B41FA5}">
                      <a16:colId xmlns:a16="http://schemas.microsoft.com/office/drawing/2014/main" val="20000"/>
                    </a:ext>
                  </a:extLst>
                </a:gridCol>
                <a:gridCol w="1292303">
                  <a:extLst>
                    <a:ext uri="{9D8B030D-6E8A-4147-A177-3AD203B41FA5}">
                      <a16:colId xmlns:a16="http://schemas.microsoft.com/office/drawing/2014/main" val="20001"/>
                    </a:ext>
                  </a:extLst>
                </a:gridCol>
                <a:gridCol w="1579483">
                  <a:extLst>
                    <a:ext uri="{9D8B030D-6E8A-4147-A177-3AD203B41FA5}">
                      <a16:colId xmlns:a16="http://schemas.microsoft.com/office/drawing/2014/main" val="20002"/>
                    </a:ext>
                  </a:extLst>
                </a:gridCol>
                <a:gridCol w="1884613">
                  <a:extLst>
                    <a:ext uri="{9D8B030D-6E8A-4147-A177-3AD203B41FA5}">
                      <a16:colId xmlns:a16="http://schemas.microsoft.com/office/drawing/2014/main" val="20003"/>
                    </a:ext>
                  </a:extLst>
                </a:gridCol>
              </a:tblGrid>
              <a:tr h="146583">
                <a:tc>
                  <a:txBody>
                    <a:bodyPr/>
                    <a:lstStyle/>
                    <a:p>
                      <a:pPr algn="ctr"/>
                      <a:r>
                        <a:rPr lang="en-US" dirty="0"/>
                        <a:t>STEM</a:t>
                      </a:r>
                    </a:p>
                  </a:txBody>
                  <a:tcPr/>
                </a:tc>
                <a:tc>
                  <a:txBody>
                    <a:bodyPr/>
                    <a:lstStyle/>
                    <a:p>
                      <a:pPr algn="ctr"/>
                      <a:r>
                        <a:rPr lang="en-US" dirty="0"/>
                        <a:t>MEANING</a:t>
                      </a:r>
                    </a:p>
                  </a:txBody>
                  <a:tcPr/>
                </a:tc>
                <a:tc>
                  <a:txBody>
                    <a:bodyPr/>
                    <a:lstStyle/>
                    <a:p>
                      <a:pPr algn="ctr"/>
                      <a:r>
                        <a:rPr lang="en-US" dirty="0"/>
                        <a:t>NEW WORD</a:t>
                      </a:r>
                    </a:p>
                  </a:txBody>
                  <a:tcPr/>
                </a:tc>
                <a:tc>
                  <a:txBody>
                    <a:bodyPr/>
                    <a:lstStyle/>
                    <a:p>
                      <a:pPr algn="ctr"/>
                      <a:r>
                        <a:rPr lang="en-US" dirty="0"/>
                        <a:t>DEFINITION</a:t>
                      </a:r>
                    </a:p>
                  </a:txBody>
                  <a:tcPr/>
                </a:tc>
                <a:extLst>
                  <a:ext uri="{0D108BD9-81ED-4DB2-BD59-A6C34878D82A}">
                    <a16:rowId xmlns:a16="http://schemas.microsoft.com/office/drawing/2014/main" val="10000"/>
                  </a:ext>
                </a:extLst>
              </a:tr>
              <a:tr h="451026">
                <a:tc>
                  <a:txBody>
                    <a:bodyPr/>
                    <a:lstStyle/>
                    <a:p>
                      <a:endParaRPr lang="en-US" sz="700" dirty="0"/>
                    </a:p>
                  </a:txBody>
                  <a:tcPr/>
                </a:tc>
                <a:tc>
                  <a:txBody>
                    <a:bodyPr/>
                    <a:lstStyle/>
                    <a:p>
                      <a:endParaRPr lang="en-US" sz="700" dirty="0"/>
                    </a:p>
                  </a:txBody>
                  <a:tcPr/>
                </a:tc>
                <a:tc>
                  <a:txBody>
                    <a:bodyPr/>
                    <a:lstStyle/>
                    <a:p>
                      <a:endParaRPr lang="en-US" sz="700" dirty="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1"/>
                  </a:ext>
                </a:extLst>
              </a:tr>
              <a:tr h="451026">
                <a:tc>
                  <a:txBody>
                    <a:bodyPr/>
                    <a:lstStyle/>
                    <a:p>
                      <a:endParaRPr lang="en-US" sz="700"/>
                    </a:p>
                  </a:txBody>
                  <a:tcPr/>
                </a:tc>
                <a:tc>
                  <a:txBody>
                    <a:bodyPr/>
                    <a:lstStyle/>
                    <a:p>
                      <a:endParaRPr lang="en-US" sz="700" dirty="0"/>
                    </a:p>
                  </a:txBody>
                  <a:tcPr/>
                </a:tc>
                <a:tc>
                  <a:txBody>
                    <a:bodyPr/>
                    <a:lstStyle/>
                    <a:p>
                      <a:endParaRPr lang="en-US" sz="700" dirty="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2"/>
                  </a:ext>
                </a:extLst>
              </a:tr>
              <a:tr h="451026">
                <a:tc>
                  <a:txBody>
                    <a:bodyPr/>
                    <a:lstStyle/>
                    <a:p>
                      <a:endParaRPr lang="en-US" sz="700" dirty="0"/>
                    </a:p>
                  </a:txBody>
                  <a:tcPr/>
                </a:tc>
                <a:tc>
                  <a:txBody>
                    <a:bodyPr/>
                    <a:lstStyle/>
                    <a:p>
                      <a:endParaRPr lang="en-US" sz="700"/>
                    </a:p>
                  </a:txBody>
                  <a:tcPr/>
                </a:tc>
                <a:tc>
                  <a:txBody>
                    <a:bodyPr/>
                    <a:lstStyle/>
                    <a:p>
                      <a:endParaRPr lang="en-US" sz="700" dirty="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3"/>
                  </a:ext>
                </a:extLst>
              </a:tr>
              <a:tr h="451026">
                <a:tc>
                  <a:txBody>
                    <a:bodyPr/>
                    <a:lstStyle/>
                    <a:p>
                      <a:endParaRPr lang="en-US" sz="700"/>
                    </a:p>
                  </a:txBody>
                  <a:tcPr/>
                </a:tc>
                <a:tc>
                  <a:txBody>
                    <a:bodyPr/>
                    <a:lstStyle/>
                    <a:p>
                      <a:endParaRPr lang="en-US" sz="700"/>
                    </a:p>
                  </a:txBody>
                  <a:tcPr/>
                </a:tc>
                <a:tc>
                  <a:txBody>
                    <a:bodyPr/>
                    <a:lstStyle/>
                    <a:p>
                      <a:endParaRPr lang="en-US" sz="70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4"/>
                  </a:ext>
                </a:extLst>
              </a:tr>
              <a:tr h="451026">
                <a:tc>
                  <a:txBody>
                    <a:bodyPr/>
                    <a:lstStyle/>
                    <a:p>
                      <a:endParaRPr lang="en-US" sz="700"/>
                    </a:p>
                  </a:txBody>
                  <a:tcPr/>
                </a:tc>
                <a:tc>
                  <a:txBody>
                    <a:bodyPr/>
                    <a:lstStyle/>
                    <a:p>
                      <a:endParaRPr lang="en-US" sz="700"/>
                    </a:p>
                  </a:txBody>
                  <a:tcPr/>
                </a:tc>
                <a:tc>
                  <a:txBody>
                    <a:bodyPr/>
                    <a:lstStyle/>
                    <a:p>
                      <a:endParaRPr lang="en-US" sz="70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5"/>
                  </a:ext>
                </a:extLst>
              </a:tr>
              <a:tr h="451026">
                <a:tc>
                  <a:txBody>
                    <a:bodyPr/>
                    <a:lstStyle/>
                    <a:p>
                      <a:endParaRPr lang="en-US" sz="700" dirty="0"/>
                    </a:p>
                  </a:txBody>
                  <a:tcPr/>
                </a:tc>
                <a:tc>
                  <a:txBody>
                    <a:bodyPr/>
                    <a:lstStyle/>
                    <a:p>
                      <a:endParaRPr lang="en-US" sz="700"/>
                    </a:p>
                  </a:txBody>
                  <a:tcPr/>
                </a:tc>
                <a:tc>
                  <a:txBody>
                    <a:bodyPr/>
                    <a:lstStyle/>
                    <a:p>
                      <a:endParaRPr lang="en-US" sz="70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6"/>
                  </a:ext>
                </a:extLst>
              </a:tr>
            </a:tbl>
          </a:graphicData>
        </a:graphic>
      </p:graphicFrame>
      <p:sp>
        <p:nvSpPr>
          <p:cNvPr id="4" name="TextBox 3"/>
          <p:cNvSpPr txBox="1"/>
          <p:nvPr/>
        </p:nvSpPr>
        <p:spPr>
          <a:xfrm>
            <a:off x="280988" y="4624388"/>
            <a:ext cx="6115051" cy="769441"/>
          </a:xfrm>
          <a:prstGeom prst="rect">
            <a:avLst/>
          </a:prstGeom>
          <a:noFill/>
        </p:spPr>
        <p:txBody>
          <a:bodyPr wrap="square" rtlCol="0">
            <a:spAutoFit/>
          </a:bodyPr>
          <a:lstStyle/>
          <a:p>
            <a:pPr algn="ctr"/>
            <a:r>
              <a:rPr lang="en-US" sz="1600" b="1" dirty="0"/>
              <a:t>Stem Words</a:t>
            </a:r>
          </a:p>
          <a:p>
            <a:pPr algn="ctr"/>
            <a:r>
              <a:rPr lang="en-US" sz="1400" dirty="0"/>
              <a:t>Add new words to this chart that use the stem  from your vocabulary list . Make sure to  use the correct meaning and give the definition of the word you selected.</a:t>
            </a:r>
          </a:p>
        </p:txBody>
      </p:sp>
      <p:graphicFrame>
        <p:nvGraphicFramePr>
          <p:cNvPr id="5" name="Table 4"/>
          <p:cNvGraphicFramePr>
            <a:graphicFrameLocks noGrp="1"/>
          </p:cNvGraphicFramePr>
          <p:nvPr/>
        </p:nvGraphicFramePr>
        <p:xfrm>
          <a:off x="566737" y="5472112"/>
          <a:ext cx="5743575" cy="3406140"/>
        </p:xfrm>
        <a:graphic>
          <a:graphicData uri="http://schemas.openxmlformats.org/drawingml/2006/table">
            <a:tbl>
              <a:tblPr firstRow="1" bandRow="1">
                <a:tableStyleId>{5940675A-B579-460E-94D1-54222C63F5DA}</a:tableStyleId>
              </a:tblPr>
              <a:tblGrid>
                <a:gridCol w="987176">
                  <a:extLst>
                    <a:ext uri="{9D8B030D-6E8A-4147-A177-3AD203B41FA5}">
                      <a16:colId xmlns:a16="http://schemas.microsoft.com/office/drawing/2014/main" val="20000"/>
                    </a:ext>
                  </a:extLst>
                </a:gridCol>
                <a:gridCol w="1292303">
                  <a:extLst>
                    <a:ext uri="{9D8B030D-6E8A-4147-A177-3AD203B41FA5}">
                      <a16:colId xmlns:a16="http://schemas.microsoft.com/office/drawing/2014/main" val="20001"/>
                    </a:ext>
                  </a:extLst>
                </a:gridCol>
                <a:gridCol w="1579483">
                  <a:extLst>
                    <a:ext uri="{9D8B030D-6E8A-4147-A177-3AD203B41FA5}">
                      <a16:colId xmlns:a16="http://schemas.microsoft.com/office/drawing/2014/main" val="20002"/>
                    </a:ext>
                  </a:extLst>
                </a:gridCol>
                <a:gridCol w="1884613">
                  <a:extLst>
                    <a:ext uri="{9D8B030D-6E8A-4147-A177-3AD203B41FA5}">
                      <a16:colId xmlns:a16="http://schemas.microsoft.com/office/drawing/2014/main" val="20003"/>
                    </a:ext>
                  </a:extLst>
                </a:gridCol>
              </a:tblGrid>
              <a:tr h="146583">
                <a:tc>
                  <a:txBody>
                    <a:bodyPr/>
                    <a:lstStyle/>
                    <a:p>
                      <a:pPr algn="ctr"/>
                      <a:r>
                        <a:rPr lang="en-US" dirty="0"/>
                        <a:t>STEM</a:t>
                      </a:r>
                    </a:p>
                  </a:txBody>
                  <a:tcPr/>
                </a:tc>
                <a:tc>
                  <a:txBody>
                    <a:bodyPr/>
                    <a:lstStyle/>
                    <a:p>
                      <a:pPr algn="ctr"/>
                      <a:r>
                        <a:rPr lang="en-US" dirty="0"/>
                        <a:t>MEANING</a:t>
                      </a:r>
                    </a:p>
                  </a:txBody>
                  <a:tcPr/>
                </a:tc>
                <a:tc>
                  <a:txBody>
                    <a:bodyPr/>
                    <a:lstStyle/>
                    <a:p>
                      <a:pPr algn="ctr"/>
                      <a:r>
                        <a:rPr lang="en-US" dirty="0"/>
                        <a:t>NEW WORD</a:t>
                      </a:r>
                    </a:p>
                  </a:txBody>
                  <a:tcPr/>
                </a:tc>
                <a:tc>
                  <a:txBody>
                    <a:bodyPr/>
                    <a:lstStyle/>
                    <a:p>
                      <a:pPr algn="ctr"/>
                      <a:r>
                        <a:rPr lang="en-US" dirty="0"/>
                        <a:t>DEFINITION</a:t>
                      </a:r>
                    </a:p>
                  </a:txBody>
                  <a:tcPr/>
                </a:tc>
                <a:extLst>
                  <a:ext uri="{0D108BD9-81ED-4DB2-BD59-A6C34878D82A}">
                    <a16:rowId xmlns:a16="http://schemas.microsoft.com/office/drawing/2014/main" val="10000"/>
                  </a:ext>
                </a:extLst>
              </a:tr>
              <a:tr h="451026">
                <a:tc>
                  <a:txBody>
                    <a:bodyPr/>
                    <a:lstStyle/>
                    <a:p>
                      <a:endParaRPr lang="en-US" sz="700" dirty="0"/>
                    </a:p>
                  </a:txBody>
                  <a:tcPr/>
                </a:tc>
                <a:tc>
                  <a:txBody>
                    <a:bodyPr/>
                    <a:lstStyle/>
                    <a:p>
                      <a:endParaRPr lang="en-US" sz="700" dirty="0"/>
                    </a:p>
                  </a:txBody>
                  <a:tcPr/>
                </a:tc>
                <a:tc>
                  <a:txBody>
                    <a:bodyPr/>
                    <a:lstStyle/>
                    <a:p>
                      <a:endParaRPr lang="en-US" sz="700" dirty="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1"/>
                  </a:ext>
                </a:extLst>
              </a:tr>
              <a:tr h="451026">
                <a:tc>
                  <a:txBody>
                    <a:bodyPr/>
                    <a:lstStyle/>
                    <a:p>
                      <a:endParaRPr lang="en-US" sz="700"/>
                    </a:p>
                  </a:txBody>
                  <a:tcPr/>
                </a:tc>
                <a:tc>
                  <a:txBody>
                    <a:bodyPr/>
                    <a:lstStyle/>
                    <a:p>
                      <a:endParaRPr lang="en-US" sz="700" dirty="0"/>
                    </a:p>
                  </a:txBody>
                  <a:tcPr/>
                </a:tc>
                <a:tc>
                  <a:txBody>
                    <a:bodyPr/>
                    <a:lstStyle/>
                    <a:p>
                      <a:endParaRPr lang="en-US" sz="700" dirty="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2"/>
                  </a:ext>
                </a:extLst>
              </a:tr>
              <a:tr h="451026">
                <a:tc>
                  <a:txBody>
                    <a:bodyPr/>
                    <a:lstStyle/>
                    <a:p>
                      <a:endParaRPr lang="en-US" sz="700" dirty="0"/>
                    </a:p>
                  </a:txBody>
                  <a:tcPr/>
                </a:tc>
                <a:tc>
                  <a:txBody>
                    <a:bodyPr/>
                    <a:lstStyle/>
                    <a:p>
                      <a:endParaRPr lang="en-US" sz="700"/>
                    </a:p>
                  </a:txBody>
                  <a:tcPr/>
                </a:tc>
                <a:tc>
                  <a:txBody>
                    <a:bodyPr/>
                    <a:lstStyle/>
                    <a:p>
                      <a:endParaRPr lang="en-US" sz="700" dirty="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3"/>
                  </a:ext>
                </a:extLst>
              </a:tr>
              <a:tr h="451026">
                <a:tc>
                  <a:txBody>
                    <a:bodyPr/>
                    <a:lstStyle/>
                    <a:p>
                      <a:endParaRPr lang="en-US" sz="700"/>
                    </a:p>
                  </a:txBody>
                  <a:tcPr/>
                </a:tc>
                <a:tc>
                  <a:txBody>
                    <a:bodyPr/>
                    <a:lstStyle/>
                    <a:p>
                      <a:endParaRPr lang="en-US" sz="700"/>
                    </a:p>
                  </a:txBody>
                  <a:tcPr/>
                </a:tc>
                <a:tc>
                  <a:txBody>
                    <a:bodyPr/>
                    <a:lstStyle/>
                    <a:p>
                      <a:endParaRPr lang="en-US" sz="70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4"/>
                  </a:ext>
                </a:extLst>
              </a:tr>
              <a:tr h="451026">
                <a:tc>
                  <a:txBody>
                    <a:bodyPr/>
                    <a:lstStyle/>
                    <a:p>
                      <a:endParaRPr lang="en-US" sz="700"/>
                    </a:p>
                  </a:txBody>
                  <a:tcPr/>
                </a:tc>
                <a:tc>
                  <a:txBody>
                    <a:bodyPr/>
                    <a:lstStyle/>
                    <a:p>
                      <a:endParaRPr lang="en-US" sz="700"/>
                    </a:p>
                  </a:txBody>
                  <a:tcPr/>
                </a:tc>
                <a:tc>
                  <a:txBody>
                    <a:bodyPr/>
                    <a:lstStyle/>
                    <a:p>
                      <a:endParaRPr lang="en-US" sz="70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5"/>
                  </a:ext>
                </a:extLst>
              </a:tr>
              <a:tr h="451026">
                <a:tc>
                  <a:txBody>
                    <a:bodyPr/>
                    <a:lstStyle/>
                    <a:p>
                      <a:endParaRPr lang="en-US" sz="700" dirty="0"/>
                    </a:p>
                  </a:txBody>
                  <a:tcPr/>
                </a:tc>
                <a:tc>
                  <a:txBody>
                    <a:bodyPr/>
                    <a:lstStyle/>
                    <a:p>
                      <a:endParaRPr lang="en-US" sz="700"/>
                    </a:p>
                  </a:txBody>
                  <a:tcPr/>
                </a:tc>
                <a:tc>
                  <a:txBody>
                    <a:bodyPr/>
                    <a:lstStyle/>
                    <a:p>
                      <a:endParaRPr lang="en-US" sz="700"/>
                    </a:p>
                  </a:txBody>
                  <a:tcPr/>
                </a:tc>
                <a:tc>
                  <a:txBody>
                    <a:bodyPr/>
                    <a:lstStyle/>
                    <a:p>
                      <a:endParaRPr lang="en-US" sz="700" dirty="0"/>
                    </a:p>
                    <a:p>
                      <a:endParaRPr lang="en-US" sz="700" dirty="0"/>
                    </a:p>
                    <a:p>
                      <a:endParaRPr lang="en-US" sz="700" dirty="0"/>
                    </a:p>
                    <a:p>
                      <a:endParaRPr lang="en-US" sz="7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TotalTime>
  <Words>258</Words>
  <Application>Microsoft Office PowerPoint</Application>
  <PresentationFormat>Letter Paper (8.5x11 in)</PresentationFormat>
  <Paragraphs>80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Harlow Solid Italic</vt:lpstr>
      <vt:lpstr>Office Theme</vt:lpstr>
      <vt:lpstr>PowerPoint Presentation</vt:lpstr>
      <vt:lpstr>PowerPoint Presentation</vt:lpstr>
    </vt:vector>
  </TitlesOfParts>
  <Company>Paulding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Shoemaker</dc:creator>
  <cp:lastModifiedBy>Sally C. Shoemaker</cp:lastModifiedBy>
  <cp:revision>8</cp:revision>
  <cp:lastPrinted>2015-10-19T21:33:31Z</cp:lastPrinted>
  <dcterms:created xsi:type="dcterms:W3CDTF">2015-10-19T12:48:08Z</dcterms:created>
  <dcterms:modified xsi:type="dcterms:W3CDTF">2016-10-11T21:15:00Z</dcterms:modified>
</cp:coreProperties>
</file>